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793" r:id="rId2"/>
    <p:sldId id="794" r:id="rId3"/>
    <p:sldId id="799" r:id="rId4"/>
    <p:sldId id="819" r:id="rId5"/>
    <p:sldId id="258" r:id="rId6"/>
    <p:sldId id="813" r:id="rId7"/>
    <p:sldId id="800" r:id="rId8"/>
    <p:sldId id="795" r:id="rId9"/>
    <p:sldId id="812" r:id="rId10"/>
    <p:sldId id="818" r:id="rId11"/>
    <p:sldId id="805" r:id="rId12"/>
    <p:sldId id="796" r:id="rId13"/>
    <p:sldId id="802" r:id="rId14"/>
    <p:sldId id="806" r:id="rId15"/>
    <p:sldId id="811" r:id="rId16"/>
    <p:sldId id="815" r:id="rId17"/>
    <p:sldId id="816" r:id="rId18"/>
    <p:sldId id="817" r:id="rId19"/>
    <p:sldId id="820" r:id="rId20"/>
    <p:sldId id="814" r:id="rId21"/>
    <p:sldId id="809" r:id="rId22"/>
    <p:sldId id="7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71"/>
    <a:srgbClr val="E7E8EF"/>
    <a:srgbClr val="CCCEDD"/>
    <a:srgbClr val="D1EFFF"/>
    <a:srgbClr val="C0E8FF"/>
    <a:srgbClr val="FFFFFF"/>
    <a:srgbClr val="F6BC00"/>
    <a:srgbClr val="F8820C"/>
    <a:srgbClr val="003B8D"/>
    <a:srgbClr val="BD9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3858"/>
  </p:normalViewPr>
  <p:slideViewPr>
    <p:cSldViewPr snapToGrid="0">
      <p:cViewPr>
        <p:scale>
          <a:sx n="33" d="100"/>
          <a:sy n="33" d="100"/>
        </p:scale>
        <p:origin x="2467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B8-4F04-839D-62E82558DDCF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B8-4F04-839D-62E82558DDCF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B8-4F04-839D-62E82558DDCF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B8-4F04-839D-62E82558D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93-4799-A577-E06731BED4EE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DEA79-7E5C-4128-80AF-82220447ED6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7B8C9-CCDF-40CD-882A-401A821F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93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2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1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57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86DB-6139-3495-AADF-D2F4F00CF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49C8F-4F76-5A27-DBC2-DB2CEB224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4916B-8109-3AC9-A716-FCFDF626B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1BF67-7EB0-71B7-26E4-80D244189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38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9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40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1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47C9-C0E3-58AC-6BE1-5ED331011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6BFC6-160D-7D1D-4301-417263EF8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EC6AF-8F58-8B60-64A3-C7EDF67E7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0FC26-9C92-9EAB-D2B4-1046F8A0F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9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1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961E5-0347-ED63-F126-450679B56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131D3-C7A0-EF8A-B73E-0959ED792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03A7-969A-D074-5A29-B1899EBD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B56B-7496-B9C9-8EA7-A5F87F7DB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3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72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58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9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8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8C9-CCDF-40CD-882A-401A821FC7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F397-79FA-8430-7E72-9F1D2E3C4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F0721-5ADE-0EA2-15C8-ECA032B9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80AE3-2633-5A4B-E983-8C5A3987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8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0AD8-A4D8-D37C-B03C-215D0AA0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1485805"/>
            <a:ext cx="5581851" cy="10059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oogle Shape;154;p37">
            <a:extLst>
              <a:ext uri="{FF2B5EF4-FFF2-40B4-BE49-F238E27FC236}">
                <a16:creationId xmlns:a16="http://schemas.microsoft.com/office/drawing/2014/main" id="{A41B0504-390D-C429-1F38-A4E68BB38564}"/>
              </a:ext>
            </a:extLst>
          </p:cNvPr>
          <p:cNvGrpSpPr/>
          <p:nvPr userDrawn="1"/>
        </p:nvGrpSpPr>
        <p:grpSpPr>
          <a:xfrm>
            <a:off x="744010" y="2835894"/>
            <a:ext cx="6189689" cy="903238"/>
            <a:chOff x="1030514" y="2555670"/>
            <a:chExt cx="7503886" cy="1044236"/>
          </a:xfrm>
        </p:grpSpPr>
        <p:sp>
          <p:nvSpPr>
            <p:cNvPr id="6" name="Google Shape;155;p37">
              <a:extLst>
                <a:ext uri="{FF2B5EF4-FFF2-40B4-BE49-F238E27FC236}">
                  <a16:creationId xmlns:a16="http://schemas.microsoft.com/office/drawing/2014/main" id="{931B24F8-8C9E-88EE-6705-D68D9579CF9D}"/>
                </a:ext>
              </a:extLst>
            </p:cNvPr>
            <p:cNvSpPr/>
            <p:nvPr/>
          </p:nvSpPr>
          <p:spPr>
            <a:xfrm>
              <a:off x="1030514" y="2555670"/>
              <a:ext cx="7503886" cy="1044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7" name="Google Shape;156;p37">
              <a:extLst>
                <a:ext uri="{FF2B5EF4-FFF2-40B4-BE49-F238E27FC236}">
                  <a16:creationId xmlns:a16="http://schemas.microsoft.com/office/drawing/2014/main" id="{832C9AF4-6508-C534-D1AC-D13B36D6C284}"/>
                </a:ext>
              </a:extLst>
            </p:cNvPr>
            <p:cNvSpPr txBox="1"/>
            <p:nvPr/>
          </p:nvSpPr>
          <p:spPr>
            <a:xfrm>
              <a:off x="2209800" y="2754623"/>
              <a:ext cx="58801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400">
                  <a:solidFill>
                    <a:schemeClr val="lt1"/>
                  </a:solidFill>
                  <a:latin typeface="Figtree"/>
                  <a:ea typeface="Figtree"/>
                  <a:cs typeface="Figtree"/>
                  <a:sym typeface="Figtree"/>
                </a:rPr>
                <a:t>Unique selling propositions include superior quality, innovative features, and exceptional customer support.</a:t>
              </a:r>
              <a:endParaRPr sz="14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8" name="Google Shape;157;p37">
              <a:extLst>
                <a:ext uri="{FF2B5EF4-FFF2-40B4-BE49-F238E27FC236}">
                  <a16:creationId xmlns:a16="http://schemas.microsoft.com/office/drawing/2014/main" id="{7F9E9423-CCAD-DD89-4754-72574A8EA00E}"/>
                </a:ext>
              </a:extLst>
            </p:cNvPr>
            <p:cNvSpPr txBox="1"/>
            <p:nvPr/>
          </p:nvSpPr>
          <p:spPr>
            <a:xfrm>
              <a:off x="1299079" y="2723846"/>
              <a:ext cx="99952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3000">
                  <a:solidFill>
                    <a:schemeClr val="lt1"/>
                  </a:solidFill>
                  <a:latin typeface="Figtree"/>
                  <a:ea typeface="Figtree"/>
                  <a:cs typeface="Figtree"/>
                  <a:sym typeface="Figtree"/>
                </a:rPr>
                <a:t>01</a:t>
              </a:r>
              <a:endParaRPr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grpSp>
        <p:nvGrpSpPr>
          <p:cNvPr id="9" name="Google Shape;158;p37">
            <a:extLst>
              <a:ext uri="{FF2B5EF4-FFF2-40B4-BE49-F238E27FC236}">
                <a16:creationId xmlns:a16="http://schemas.microsoft.com/office/drawing/2014/main" id="{CB989D61-43A1-5619-F332-F12F2484C59E}"/>
              </a:ext>
            </a:extLst>
          </p:cNvPr>
          <p:cNvGrpSpPr/>
          <p:nvPr userDrawn="1"/>
        </p:nvGrpSpPr>
        <p:grpSpPr>
          <a:xfrm>
            <a:off x="1077385" y="3946643"/>
            <a:ext cx="6189689" cy="783177"/>
            <a:chOff x="1475014" y="3787272"/>
            <a:chExt cx="7503886" cy="1044236"/>
          </a:xfrm>
        </p:grpSpPr>
        <p:sp>
          <p:nvSpPr>
            <p:cNvPr id="10" name="Google Shape;159;p37">
              <a:extLst>
                <a:ext uri="{FF2B5EF4-FFF2-40B4-BE49-F238E27FC236}">
                  <a16:creationId xmlns:a16="http://schemas.microsoft.com/office/drawing/2014/main" id="{83DC5CB7-6604-7B69-EBAB-6956FA147CC7}"/>
                </a:ext>
              </a:extLst>
            </p:cNvPr>
            <p:cNvSpPr/>
            <p:nvPr/>
          </p:nvSpPr>
          <p:spPr>
            <a:xfrm>
              <a:off x="1475014" y="3787272"/>
              <a:ext cx="7503886" cy="10442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1" name="Google Shape;160;p37">
              <a:extLst>
                <a:ext uri="{FF2B5EF4-FFF2-40B4-BE49-F238E27FC236}">
                  <a16:creationId xmlns:a16="http://schemas.microsoft.com/office/drawing/2014/main" id="{5837BADF-63F9-35DD-B565-59EFBEA1D1B2}"/>
                </a:ext>
              </a:extLst>
            </p:cNvPr>
            <p:cNvSpPr txBox="1"/>
            <p:nvPr/>
          </p:nvSpPr>
          <p:spPr>
            <a:xfrm>
              <a:off x="2654300" y="3986225"/>
              <a:ext cx="59817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400">
                  <a:solidFill>
                    <a:srgbClr val="262626"/>
                  </a:solidFill>
                  <a:latin typeface="Figtree"/>
                  <a:ea typeface="Figtree"/>
                  <a:cs typeface="Figtree"/>
                  <a:sym typeface="Figtree"/>
                </a:rPr>
                <a:t>Ensure sustainable growth by continuously innovating and delivering unparalleled value to our customers.</a:t>
              </a:r>
              <a:endParaRPr sz="1400">
                <a:solidFill>
                  <a:srgbClr val="262626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2" name="Google Shape;161;p37">
              <a:extLst>
                <a:ext uri="{FF2B5EF4-FFF2-40B4-BE49-F238E27FC236}">
                  <a16:creationId xmlns:a16="http://schemas.microsoft.com/office/drawing/2014/main" id="{7E3B404D-3317-616C-3699-B3F563726938}"/>
                </a:ext>
              </a:extLst>
            </p:cNvPr>
            <p:cNvSpPr txBox="1"/>
            <p:nvPr/>
          </p:nvSpPr>
          <p:spPr>
            <a:xfrm>
              <a:off x="1743579" y="3955448"/>
              <a:ext cx="99952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3000">
                  <a:solidFill>
                    <a:srgbClr val="D8D8D8"/>
                  </a:solidFill>
                  <a:latin typeface="Figtree"/>
                  <a:ea typeface="Figtree"/>
                  <a:cs typeface="Figtree"/>
                  <a:sym typeface="Figtree"/>
                </a:rPr>
                <a:t>02</a:t>
              </a:r>
              <a:endParaRPr sz="3000">
                <a:solidFill>
                  <a:srgbClr val="D8D8D8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grpSp>
        <p:nvGrpSpPr>
          <p:cNvPr id="13" name="Google Shape;162;p37">
            <a:extLst>
              <a:ext uri="{FF2B5EF4-FFF2-40B4-BE49-F238E27FC236}">
                <a16:creationId xmlns:a16="http://schemas.microsoft.com/office/drawing/2014/main" id="{6D7FF5B1-2B70-E574-6DF1-AC2467C23258}"/>
              </a:ext>
            </a:extLst>
          </p:cNvPr>
          <p:cNvGrpSpPr/>
          <p:nvPr userDrawn="1"/>
        </p:nvGrpSpPr>
        <p:grpSpPr>
          <a:xfrm>
            <a:off x="1086193" y="4937331"/>
            <a:ext cx="6189689" cy="783177"/>
            <a:chOff x="1475014" y="5018874"/>
            <a:chExt cx="7503886" cy="1044236"/>
          </a:xfrm>
        </p:grpSpPr>
        <p:sp>
          <p:nvSpPr>
            <p:cNvPr id="14" name="Google Shape;163;p37">
              <a:extLst>
                <a:ext uri="{FF2B5EF4-FFF2-40B4-BE49-F238E27FC236}">
                  <a16:creationId xmlns:a16="http://schemas.microsoft.com/office/drawing/2014/main" id="{51E19126-29BE-D353-F998-1EAAF8613123}"/>
                </a:ext>
              </a:extLst>
            </p:cNvPr>
            <p:cNvSpPr/>
            <p:nvPr/>
          </p:nvSpPr>
          <p:spPr>
            <a:xfrm>
              <a:off x="1475014" y="5018874"/>
              <a:ext cx="7503886" cy="10442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" name="Google Shape;164;p37">
              <a:extLst>
                <a:ext uri="{FF2B5EF4-FFF2-40B4-BE49-F238E27FC236}">
                  <a16:creationId xmlns:a16="http://schemas.microsoft.com/office/drawing/2014/main" id="{46A79043-F25B-E4F6-29BF-07533AAF2EE6}"/>
                </a:ext>
              </a:extLst>
            </p:cNvPr>
            <p:cNvSpPr txBox="1"/>
            <p:nvPr/>
          </p:nvSpPr>
          <p:spPr>
            <a:xfrm>
              <a:off x="2654300" y="5217827"/>
              <a:ext cx="5575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400">
                  <a:solidFill>
                    <a:srgbClr val="262626"/>
                  </a:solidFill>
                  <a:latin typeface="Figtree"/>
                  <a:ea typeface="Figtree"/>
                  <a:cs typeface="Figtree"/>
                  <a:sym typeface="Figtree"/>
                </a:rPr>
                <a:t>Long-term goals aim at achieving market leadership and pioneering new industry standards.</a:t>
              </a:r>
              <a:endParaRPr sz="1400">
                <a:solidFill>
                  <a:srgbClr val="262626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6" name="Google Shape;165;p37">
              <a:extLst>
                <a:ext uri="{FF2B5EF4-FFF2-40B4-BE49-F238E27FC236}">
                  <a16:creationId xmlns:a16="http://schemas.microsoft.com/office/drawing/2014/main" id="{C4808EDA-49AC-778F-C7A3-7AA85B131362}"/>
                </a:ext>
              </a:extLst>
            </p:cNvPr>
            <p:cNvSpPr txBox="1"/>
            <p:nvPr/>
          </p:nvSpPr>
          <p:spPr>
            <a:xfrm>
              <a:off x="1743579" y="5187050"/>
              <a:ext cx="99952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3000">
                  <a:solidFill>
                    <a:srgbClr val="D8D8D8"/>
                  </a:solidFill>
                  <a:latin typeface="Figtree"/>
                  <a:ea typeface="Figtree"/>
                  <a:cs typeface="Figtree"/>
                  <a:sym typeface="Figtree"/>
                </a:rPr>
                <a:t>03</a:t>
              </a:r>
              <a:endParaRPr sz="3000">
                <a:solidFill>
                  <a:srgbClr val="D8D8D8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85D2FF-8FDA-F883-2763-4D0399F56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3605" y="0"/>
            <a:ext cx="5368396" cy="6923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75FC1-6A0C-5195-6615-9A037EACA25F}"/>
              </a:ext>
            </a:extLst>
          </p:cNvPr>
          <p:cNvSpPr/>
          <p:nvPr userDrawn="1"/>
        </p:nvSpPr>
        <p:spPr>
          <a:xfrm>
            <a:off x="955589" y="1153297"/>
            <a:ext cx="4481384" cy="2174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8EE720-6F44-69BB-56C3-F9AEA98AF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1010" y="1152525"/>
            <a:ext cx="2471222" cy="21748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288A75F-8BD0-3CC7-4DA1-894AFC3D3B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56269" y="1152525"/>
            <a:ext cx="2471222" cy="21748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7473FD9-7F66-FBFA-BB9E-ABE08BB80A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1010" y="3636233"/>
            <a:ext cx="2471222" cy="21748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3BBB221-9036-04E9-2D0D-D7097AF2FF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6269" y="3636233"/>
            <a:ext cx="2471222" cy="21748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53BDE1-3846-7137-30D9-2E2364101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5589" y="3636233"/>
            <a:ext cx="4481384" cy="21748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0EFD0FF-DCC4-6EF1-E6DA-4CEEDCC0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543" y="1577180"/>
            <a:ext cx="344547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13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1F4935A-7BB2-316A-9F73-842A6AE937C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90208334"/>
              </p:ext>
            </p:extLst>
          </p:nvPr>
        </p:nvGraphicFramePr>
        <p:xfrm>
          <a:off x="-1375343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F7FF7A55-3C00-C91F-87E9-C92CA9C0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5585" y="1073145"/>
            <a:ext cx="5620351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8582DD-5837-B856-B2F7-F0E15EBE6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4850" y="2627313"/>
            <a:ext cx="5621338" cy="373538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1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6BFE-6AE6-D771-F519-AF09709D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864"/>
            <a:ext cx="7407876" cy="452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AA3CDF-5EFE-4D2B-23F4-13B6CC52AD30}"/>
              </a:ext>
            </a:extLst>
          </p:cNvPr>
          <p:cNvSpPr/>
          <p:nvPr userDrawn="1"/>
        </p:nvSpPr>
        <p:spPr>
          <a:xfrm>
            <a:off x="815546" y="1237593"/>
            <a:ext cx="6903915" cy="56204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98AAC8-BB07-FACF-17F1-23CB81AD6861}"/>
              </a:ext>
            </a:extLst>
          </p:cNvPr>
          <p:cNvSpPr/>
          <p:nvPr userDrawn="1"/>
        </p:nvSpPr>
        <p:spPr>
          <a:xfrm>
            <a:off x="412786" y="1570441"/>
            <a:ext cx="883590" cy="883590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207A6-104F-8E12-66DE-0C55901F66E0}"/>
              </a:ext>
            </a:extLst>
          </p:cNvPr>
          <p:cNvSpPr/>
          <p:nvPr userDrawn="1"/>
        </p:nvSpPr>
        <p:spPr>
          <a:xfrm>
            <a:off x="412786" y="2829256"/>
            <a:ext cx="883590" cy="88359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99EE0E-C6A9-CEE1-6209-571FA94D5E21}"/>
              </a:ext>
            </a:extLst>
          </p:cNvPr>
          <p:cNvSpPr/>
          <p:nvPr userDrawn="1"/>
        </p:nvSpPr>
        <p:spPr>
          <a:xfrm>
            <a:off x="399418" y="4148568"/>
            <a:ext cx="883590" cy="883590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55">
            <a:extLst>
              <a:ext uri="{FF2B5EF4-FFF2-40B4-BE49-F238E27FC236}">
                <a16:creationId xmlns:a16="http://schemas.microsoft.com/office/drawing/2014/main" id="{A7B75A04-E8C0-DF19-574C-A73E5E58372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4758" y="3103587"/>
            <a:ext cx="409069" cy="334927"/>
          </a:xfrm>
          <a:custGeom>
            <a:avLst/>
            <a:gdLst>
              <a:gd name="T0" fmla="*/ 79 w 160"/>
              <a:gd name="T1" fmla="*/ 77 h 131"/>
              <a:gd name="T2" fmla="*/ 51 w 160"/>
              <a:gd name="T3" fmla="*/ 54 h 131"/>
              <a:gd name="T4" fmla="*/ 93 w 160"/>
              <a:gd name="T5" fmla="*/ 63 h 131"/>
              <a:gd name="T6" fmla="*/ 91 w 160"/>
              <a:gd name="T7" fmla="*/ 56 h 131"/>
              <a:gd name="T8" fmla="*/ 77 w 160"/>
              <a:gd name="T9" fmla="*/ 32 h 131"/>
              <a:gd name="T10" fmla="*/ 69 w 160"/>
              <a:gd name="T11" fmla="*/ 36 h 131"/>
              <a:gd name="T12" fmla="*/ 57 w 160"/>
              <a:gd name="T13" fmla="*/ 23 h 131"/>
              <a:gd name="T14" fmla="*/ 35 w 160"/>
              <a:gd name="T15" fmla="*/ 33 h 131"/>
              <a:gd name="T16" fmla="*/ 23 w 160"/>
              <a:gd name="T17" fmla="*/ 32 h 131"/>
              <a:gd name="T18" fmla="*/ 10 w 160"/>
              <a:gd name="T19" fmla="*/ 56 h 131"/>
              <a:gd name="T20" fmla="*/ 0 w 160"/>
              <a:gd name="T21" fmla="*/ 70 h 131"/>
              <a:gd name="T22" fmla="*/ 9 w 160"/>
              <a:gd name="T23" fmla="*/ 93 h 131"/>
              <a:gd name="T24" fmla="*/ 9 w 160"/>
              <a:gd name="T25" fmla="*/ 110 h 131"/>
              <a:gd name="T26" fmla="*/ 30 w 160"/>
              <a:gd name="T27" fmla="*/ 120 h 131"/>
              <a:gd name="T28" fmla="*/ 37 w 160"/>
              <a:gd name="T29" fmla="*/ 122 h 131"/>
              <a:gd name="T30" fmla="*/ 63 w 160"/>
              <a:gd name="T31" fmla="*/ 126 h 131"/>
              <a:gd name="T32" fmla="*/ 70 w 160"/>
              <a:gd name="T33" fmla="*/ 119 h 131"/>
              <a:gd name="T34" fmla="*/ 81 w 160"/>
              <a:gd name="T35" fmla="*/ 120 h 131"/>
              <a:gd name="T36" fmla="*/ 90 w 160"/>
              <a:gd name="T37" fmla="*/ 96 h 131"/>
              <a:gd name="T38" fmla="*/ 101 w 160"/>
              <a:gd name="T39" fmla="*/ 84 h 131"/>
              <a:gd name="T40" fmla="*/ 95 w 160"/>
              <a:gd name="T41" fmla="*/ 84 h 131"/>
              <a:gd name="T42" fmla="*/ 84 w 160"/>
              <a:gd name="T43" fmla="*/ 94 h 131"/>
              <a:gd name="T44" fmla="*/ 77 w 160"/>
              <a:gd name="T45" fmla="*/ 116 h 131"/>
              <a:gd name="T46" fmla="*/ 63 w 160"/>
              <a:gd name="T47" fmla="*/ 115 h 131"/>
              <a:gd name="T48" fmla="*/ 43 w 160"/>
              <a:gd name="T49" fmla="*/ 124 h 131"/>
              <a:gd name="T50" fmla="*/ 31 w 160"/>
              <a:gd name="T51" fmla="*/ 113 h 131"/>
              <a:gd name="T52" fmla="*/ 14 w 160"/>
              <a:gd name="T53" fmla="*/ 105 h 131"/>
              <a:gd name="T54" fmla="*/ 9 w 160"/>
              <a:gd name="T55" fmla="*/ 86 h 131"/>
              <a:gd name="T56" fmla="*/ 5 w 160"/>
              <a:gd name="T57" fmla="*/ 69 h 131"/>
              <a:gd name="T58" fmla="*/ 14 w 160"/>
              <a:gd name="T59" fmla="*/ 49 h 131"/>
              <a:gd name="T60" fmla="*/ 34 w 160"/>
              <a:gd name="T61" fmla="*/ 41 h 131"/>
              <a:gd name="T62" fmla="*/ 43 w 160"/>
              <a:gd name="T63" fmla="*/ 29 h 131"/>
              <a:gd name="T64" fmla="*/ 63 w 160"/>
              <a:gd name="T65" fmla="*/ 39 h 131"/>
              <a:gd name="T66" fmla="*/ 77 w 160"/>
              <a:gd name="T67" fmla="*/ 39 h 131"/>
              <a:gd name="T68" fmla="*/ 84 w 160"/>
              <a:gd name="T69" fmla="*/ 60 h 131"/>
              <a:gd name="T70" fmla="*/ 95 w 160"/>
              <a:gd name="T71" fmla="*/ 70 h 131"/>
              <a:gd name="T72" fmla="*/ 153 w 160"/>
              <a:gd name="T73" fmla="*/ 23 h 131"/>
              <a:gd name="T74" fmla="*/ 147 w 160"/>
              <a:gd name="T75" fmla="*/ 8 h 131"/>
              <a:gd name="T76" fmla="*/ 138 w 160"/>
              <a:gd name="T77" fmla="*/ 8 h 131"/>
              <a:gd name="T78" fmla="*/ 123 w 160"/>
              <a:gd name="T79" fmla="*/ 0 h 131"/>
              <a:gd name="T80" fmla="*/ 116 w 160"/>
              <a:gd name="T81" fmla="*/ 9 h 131"/>
              <a:gd name="T82" fmla="*/ 101 w 160"/>
              <a:gd name="T83" fmla="*/ 14 h 131"/>
              <a:gd name="T84" fmla="*/ 99 w 160"/>
              <a:gd name="T85" fmla="*/ 27 h 131"/>
              <a:gd name="T86" fmla="*/ 96 w 160"/>
              <a:gd name="T87" fmla="*/ 43 h 131"/>
              <a:gd name="T88" fmla="*/ 101 w 160"/>
              <a:gd name="T89" fmla="*/ 51 h 131"/>
              <a:gd name="T90" fmla="*/ 109 w 160"/>
              <a:gd name="T91" fmla="*/ 64 h 131"/>
              <a:gd name="T92" fmla="*/ 119 w 160"/>
              <a:gd name="T93" fmla="*/ 66 h 131"/>
              <a:gd name="T94" fmla="*/ 134 w 160"/>
              <a:gd name="T95" fmla="*/ 69 h 131"/>
              <a:gd name="T96" fmla="*/ 141 w 160"/>
              <a:gd name="T97" fmla="*/ 64 h 131"/>
              <a:gd name="T98" fmla="*/ 154 w 160"/>
              <a:gd name="T99" fmla="*/ 55 h 131"/>
              <a:gd name="T100" fmla="*/ 156 w 160"/>
              <a:gd name="T101" fmla="*/ 45 h 131"/>
              <a:gd name="T102" fmla="*/ 159 w 160"/>
              <a:gd name="T103" fmla="*/ 29 h 131"/>
              <a:gd name="T104" fmla="*/ 144 w 160"/>
              <a:gd name="T105" fmla="*/ 3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0" h="131">
                <a:moveTo>
                  <a:pt x="51" y="48"/>
                </a:moveTo>
                <a:cubicBezTo>
                  <a:pt x="35" y="48"/>
                  <a:pt x="23" y="60"/>
                  <a:pt x="23" y="77"/>
                </a:cubicBezTo>
                <a:cubicBezTo>
                  <a:pt x="23" y="93"/>
                  <a:pt x="35" y="106"/>
                  <a:pt x="51" y="106"/>
                </a:cubicBezTo>
                <a:cubicBezTo>
                  <a:pt x="66" y="106"/>
                  <a:pt x="79" y="93"/>
                  <a:pt x="79" y="77"/>
                </a:cubicBezTo>
                <a:cubicBezTo>
                  <a:pt x="79" y="60"/>
                  <a:pt x="66" y="48"/>
                  <a:pt x="51" y="48"/>
                </a:cubicBezTo>
                <a:close/>
                <a:moveTo>
                  <a:pt x="51" y="101"/>
                </a:moveTo>
                <a:cubicBezTo>
                  <a:pt x="38" y="101"/>
                  <a:pt x="29" y="90"/>
                  <a:pt x="29" y="77"/>
                </a:cubicBezTo>
                <a:cubicBezTo>
                  <a:pt x="29" y="64"/>
                  <a:pt x="38" y="54"/>
                  <a:pt x="51" y="54"/>
                </a:cubicBezTo>
                <a:cubicBezTo>
                  <a:pt x="63" y="54"/>
                  <a:pt x="72" y="64"/>
                  <a:pt x="72" y="77"/>
                </a:cubicBezTo>
                <a:cubicBezTo>
                  <a:pt x="72" y="90"/>
                  <a:pt x="63" y="101"/>
                  <a:pt x="51" y="101"/>
                </a:cubicBezTo>
                <a:close/>
                <a:moveTo>
                  <a:pt x="97" y="64"/>
                </a:moveTo>
                <a:cubicBezTo>
                  <a:pt x="93" y="63"/>
                  <a:pt x="93" y="63"/>
                  <a:pt x="93" y="63"/>
                </a:cubicBezTo>
                <a:cubicBezTo>
                  <a:pt x="92" y="63"/>
                  <a:pt x="92" y="61"/>
                  <a:pt x="92" y="61"/>
                </a:cubicBezTo>
                <a:cubicBezTo>
                  <a:pt x="91" y="58"/>
                  <a:pt x="91" y="58"/>
                  <a:pt x="91" y="58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58"/>
                  <a:pt x="90" y="57"/>
                  <a:pt x="91" y="56"/>
                </a:cubicBezTo>
                <a:cubicBezTo>
                  <a:pt x="92" y="53"/>
                  <a:pt x="92" y="53"/>
                  <a:pt x="92" y="53"/>
                </a:cubicBezTo>
                <a:cubicBezTo>
                  <a:pt x="94" y="50"/>
                  <a:pt x="93" y="47"/>
                  <a:pt x="91" y="45"/>
                </a:cubicBezTo>
                <a:cubicBezTo>
                  <a:pt x="81" y="35"/>
                  <a:pt x="81" y="35"/>
                  <a:pt x="81" y="35"/>
                </a:cubicBezTo>
                <a:cubicBezTo>
                  <a:pt x="80" y="33"/>
                  <a:pt x="79" y="32"/>
                  <a:pt x="77" y="32"/>
                </a:cubicBezTo>
                <a:cubicBezTo>
                  <a:pt x="76" y="32"/>
                  <a:pt x="75" y="32"/>
                  <a:pt x="74" y="33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6"/>
                  <a:pt x="71" y="36"/>
                  <a:pt x="70" y="36"/>
                </a:cubicBezTo>
                <a:cubicBezTo>
                  <a:pt x="70" y="36"/>
                  <a:pt x="70" y="36"/>
                  <a:pt x="69" y="36"/>
                </a:cubicBezTo>
                <a:cubicBezTo>
                  <a:pt x="65" y="33"/>
                  <a:pt x="65" y="33"/>
                  <a:pt x="65" y="33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0" y="23"/>
                  <a:pt x="57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1" y="23"/>
                  <a:pt x="38" y="26"/>
                  <a:pt x="38" y="28"/>
                </a:cubicBezTo>
                <a:cubicBezTo>
                  <a:pt x="37" y="32"/>
                  <a:pt x="37" y="32"/>
                  <a:pt x="37" y="32"/>
                </a:cubicBezTo>
                <a:cubicBezTo>
                  <a:pt x="36" y="32"/>
                  <a:pt x="36" y="33"/>
                  <a:pt x="35" y="33"/>
                </a:cubicBezTo>
                <a:cubicBezTo>
                  <a:pt x="32" y="36"/>
                  <a:pt x="32" y="36"/>
                  <a:pt x="32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6" y="33"/>
                  <a:pt x="26" y="33"/>
                  <a:pt x="26" y="33"/>
                </a:cubicBezTo>
                <a:cubicBezTo>
                  <a:pt x="25" y="32"/>
                  <a:pt x="24" y="32"/>
                  <a:pt x="23" y="32"/>
                </a:cubicBezTo>
                <a:cubicBezTo>
                  <a:pt x="22" y="32"/>
                  <a:pt x="20" y="33"/>
                  <a:pt x="19" y="35"/>
                </a:cubicBezTo>
                <a:cubicBezTo>
                  <a:pt x="9" y="45"/>
                  <a:pt x="9" y="45"/>
                  <a:pt x="9" y="45"/>
                </a:cubicBezTo>
                <a:cubicBezTo>
                  <a:pt x="7" y="47"/>
                  <a:pt x="7" y="50"/>
                  <a:pt x="8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7"/>
                  <a:pt x="10" y="58"/>
                  <a:pt x="10" y="58"/>
                </a:cubicBezTo>
                <a:cubicBezTo>
                  <a:pt x="9" y="59"/>
                  <a:pt x="8" y="61"/>
                  <a:pt x="7" y="63"/>
                </a:cubicBezTo>
                <a:cubicBezTo>
                  <a:pt x="4" y="64"/>
                  <a:pt x="4" y="64"/>
                  <a:pt x="4" y="64"/>
                </a:cubicBezTo>
                <a:cubicBezTo>
                  <a:pt x="1" y="64"/>
                  <a:pt x="0" y="67"/>
                  <a:pt x="0" y="7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7"/>
                  <a:pt x="1" y="89"/>
                  <a:pt x="4" y="91"/>
                </a:cubicBezTo>
                <a:cubicBezTo>
                  <a:pt x="8" y="92"/>
                  <a:pt x="8" y="92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0" y="96"/>
                  <a:pt x="10" y="96"/>
                  <a:pt x="10" y="96"/>
                </a:cubicBezTo>
                <a:cubicBezTo>
                  <a:pt x="10" y="97"/>
                  <a:pt x="10" y="98"/>
                  <a:pt x="10" y="98"/>
                </a:cubicBezTo>
                <a:cubicBezTo>
                  <a:pt x="8" y="102"/>
                  <a:pt x="8" y="102"/>
                  <a:pt x="8" y="102"/>
                </a:cubicBezTo>
                <a:cubicBezTo>
                  <a:pt x="7" y="104"/>
                  <a:pt x="7" y="107"/>
                  <a:pt x="9" y="110"/>
                </a:cubicBezTo>
                <a:cubicBezTo>
                  <a:pt x="19" y="120"/>
                  <a:pt x="19" y="120"/>
                  <a:pt x="19" y="120"/>
                </a:cubicBezTo>
                <a:cubicBezTo>
                  <a:pt x="20" y="121"/>
                  <a:pt x="22" y="122"/>
                  <a:pt x="24" y="122"/>
                </a:cubicBezTo>
                <a:cubicBezTo>
                  <a:pt x="25" y="122"/>
                  <a:pt x="26" y="122"/>
                  <a:pt x="27" y="121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19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6" y="121"/>
                  <a:pt x="36" y="122"/>
                  <a:pt x="37" y="122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8" y="129"/>
                  <a:pt x="41" y="131"/>
                  <a:pt x="43" y="131"/>
                </a:cubicBezTo>
                <a:cubicBezTo>
                  <a:pt x="57" y="131"/>
                  <a:pt x="57" y="131"/>
                  <a:pt x="57" y="131"/>
                </a:cubicBezTo>
                <a:cubicBezTo>
                  <a:pt x="60" y="131"/>
                  <a:pt x="62" y="129"/>
                  <a:pt x="63" y="126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5" y="122"/>
                  <a:pt x="76" y="122"/>
                  <a:pt x="77" y="122"/>
                </a:cubicBezTo>
                <a:cubicBezTo>
                  <a:pt x="78" y="122"/>
                  <a:pt x="80" y="121"/>
                  <a:pt x="81" y="120"/>
                </a:cubicBezTo>
                <a:cubicBezTo>
                  <a:pt x="91" y="110"/>
                  <a:pt x="91" y="110"/>
                  <a:pt x="91" y="110"/>
                </a:cubicBezTo>
                <a:cubicBezTo>
                  <a:pt x="93" y="107"/>
                  <a:pt x="93" y="104"/>
                  <a:pt x="92" y="102"/>
                </a:cubicBezTo>
                <a:cubicBezTo>
                  <a:pt x="90" y="98"/>
                  <a:pt x="90" y="98"/>
                  <a:pt x="90" y="98"/>
                </a:cubicBezTo>
                <a:cubicBezTo>
                  <a:pt x="90" y="98"/>
                  <a:pt x="90" y="97"/>
                  <a:pt x="90" y="96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2" y="92"/>
                  <a:pt x="93" y="92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89"/>
                  <a:pt x="101" y="87"/>
                  <a:pt x="101" y="84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67"/>
                  <a:pt x="99" y="64"/>
                  <a:pt x="97" y="64"/>
                </a:cubicBezTo>
                <a:close/>
                <a:moveTo>
                  <a:pt x="95" y="70"/>
                </a:moveTo>
                <a:cubicBezTo>
                  <a:pt x="95" y="84"/>
                  <a:pt x="95" y="84"/>
                  <a:pt x="95" y="84"/>
                </a:cubicBezTo>
                <a:cubicBezTo>
                  <a:pt x="95" y="85"/>
                  <a:pt x="95" y="85"/>
                  <a:pt x="95" y="85"/>
                </a:cubicBezTo>
                <a:cubicBezTo>
                  <a:pt x="91" y="86"/>
                  <a:pt x="91" y="86"/>
                  <a:pt x="91" y="86"/>
                </a:cubicBezTo>
                <a:cubicBezTo>
                  <a:pt x="89" y="86"/>
                  <a:pt x="87" y="88"/>
                  <a:pt x="86" y="91"/>
                </a:cubicBezTo>
                <a:cubicBezTo>
                  <a:pt x="84" y="94"/>
                  <a:pt x="84" y="94"/>
                  <a:pt x="84" y="94"/>
                </a:cubicBezTo>
                <a:cubicBezTo>
                  <a:pt x="83" y="96"/>
                  <a:pt x="83" y="100"/>
                  <a:pt x="86" y="102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3" y="113"/>
                  <a:pt x="71" y="113"/>
                  <a:pt x="70" y="113"/>
                </a:cubicBezTo>
                <a:cubicBezTo>
                  <a:pt x="69" y="113"/>
                  <a:pt x="68" y="113"/>
                  <a:pt x="66" y="114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1" y="115"/>
                  <a:pt x="59" y="119"/>
                  <a:pt x="59" y="121"/>
                </a:cubicBezTo>
                <a:cubicBezTo>
                  <a:pt x="58" y="124"/>
                  <a:pt x="58" y="124"/>
                  <a:pt x="58" y="124"/>
                </a:cubicBezTo>
                <a:cubicBezTo>
                  <a:pt x="57" y="124"/>
                  <a:pt x="57" y="124"/>
                  <a:pt x="57" y="124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19"/>
                  <a:pt x="39" y="115"/>
                  <a:pt x="37" y="115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1" y="113"/>
                  <a:pt x="31" y="113"/>
                  <a:pt x="31" y="113"/>
                </a:cubicBezTo>
                <a:cubicBezTo>
                  <a:pt x="30" y="113"/>
                  <a:pt x="28" y="113"/>
                  <a:pt x="27" y="114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7" y="100"/>
                  <a:pt x="17" y="96"/>
                  <a:pt x="16" y="94"/>
                </a:cubicBezTo>
                <a:cubicBezTo>
                  <a:pt x="15" y="91"/>
                  <a:pt x="15" y="91"/>
                  <a:pt x="15" y="91"/>
                </a:cubicBezTo>
                <a:cubicBezTo>
                  <a:pt x="14" y="88"/>
                  <a:pt x="12" y="86"/>
                  <a:pt x="9" y="86"/>
                </a:cubicBezTo>
                <a:cubicBezTo>
                  <a:pt x="5" y="85"/>
                  <a:pt x="5" y="85"/>
                  <a:pt x="5" y="85"/>
                </a:cubicBezTo>
                <a:cubicBezTo>
                  <a:pt x="5" y="85"/>
                  <a:pt x="5" y="85"/>
                  <a:pt x="5" y="84"/>
                </a:cubicBezTo>
                <a:cubicBezTo>
                  <a:pt x="5" y="70"/>
                  <a:pt x="5" y="70"/>
                  <a:pt x="5" y="70"/>
                </a:cubicBezTo>
                <a:cubicBezTo>
                  <a:pt x="5" y="69"/>
                  <a:pt x="5" y="69"/>
                  <a:pt x="5" y="69"/>
                </a:cubicBezTo>
                <a:cubicBezTo>
                  <a:pt x="9" y="68"/>
                  <a:pt x="9" y="68"/>
                  <a:pt x="9" y="68"/>
                </a:cubicBezTo>
                <a:cubicBezTo>
                  <a:pt x="13" y="67"/>
                  <a:pt x="16" y="61"/>
                  <a:pt x="16" y="60"/>
                </a:cubicBezTo>
                <a:cubicBezTo>
                  <a:pt x="17" y="58"/>
                  <a:pt x="17" y="56"/>
                  <a:pt x="16" y="54"/>
                </a:cubicBezTo>
                <a:cubicBezTo>
                  <a:pt x="14" y="49"/>
                  <a:pt x="14" y="49"/>
                  <a:pt x="14" y="49"/>
                </a:cubicBezTo>
                <a:cubicBezTo>
                  <a:pt x="23" y="39"/>
                  <a:pt x="23" y="39"/>
                  <a:pt x="23" y="39"/>
                </a:cubicBezTo>
                <a:cubicBezTo>
                  <a:pt x="26" y="40"/>
                  <a:pt x="26" y="40"/>
                  <a:pt x="26" y="40"/>
                </a:cubicBezTo>
                <a:cubicBezTo>
                  <a:pt x="27" y="41"/>
                  <a:pt x="30" y="41"/>
                  <a:pt x="31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37" y="39"/>
                  <a:pt x="37" y="39"/>
                  <a:pt x="37" y="39"/>
                </a:cubicBezTo>
                <a:cubicBezTo>
                  <a:pt x="39" y="39"/>
                  <a:pt x="41" y="36"/>
                  <a:pt x="42" y="33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29"/>
                  <a:pt x="43" y="29"/>
                  <a:pt x="43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7" y="29"/>
                  <a:pt x="58" y="30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6"/>
                  <a:pt x="61" y="39"/>
                  <a:pt x="63" y="39"/>
                </a:cubicBezTo>
                <a:cubicBezTo>
                  <a:pt x="66" y="41"/>
                  <a:pt x="66" y="41"/>
                  <a:pt x="66" y="41"/>
                </a:cubicBezTo>
                <a:cubicBezTo>
                  <a:pt x="70" y="41"/>
                  <a:pt x="70" y="41"/>
                  <a:pt x="70" y="41"/>
                </a:cubicBezTo>
                <a:cubicBezTo>
                  <a:pt x="72" y="41"/>
                  <a:pt x="73" y="41"/>
                  <a:pt x="74" y="40"/>
                </a:cubicBezTo>
                <a:cubicBezTo>
                  <a:pt x="77" y="39"/>
                  <a:pt x="77" y="39"/>
                  <a:pt x="77" y="39"/>
                </a:cubicBezTo>
                <a:cubicBezTo>
                  <a:pt x="87" y="49"/>
                  <a:pt x="87" y="49"/>
                  <a:pt x="87" y="49"/>
                </a:cubicBezTo>
                <a:cubicBezTo>
                  <a:pt x="88" y="49"/>
                  <a:pt x="88" y="49"/>
                  <a:pt x="88" y="49"/>
                </a:cubicBezTo>
                <a:cubicBezTo>
                  <a:pt x="86" y="53"/>
                  <a:pt x="86" y="53"/>
                  <a:pt x="86" y="53"/>
                </a:cubicBezTo>
                <a:cubicBezTo>
                  <a:pt x="84" y="55"/>
                  <a:pt x="83" y="58"/>
                  <a:pt x="84" y="60"/>
                </a:cubicBezTo>
                <a:cubicBezTo>
                  <a:pt x="86" y="64"/>
                  <a:pt x="86" y="64"/>
                  <a:pt x="86" y="64"/>
                </a:cubicBezTo>
                <a:cubicBezTo>
                  <a:pt x="87" y="66"/>
                  <a:pt x="89" y="68"/>
                  <a:pt x="91" y="68"/>
                </a:cubicBezTo>
                <a:cubicBezTo>
                  <a:pt x="95" y="69"/>
                  <a:pt x="95" y="69"/>
                  <a:pt x="95" y="69"/>
                </a:cubicBezTo>
                <a:cubicBezTo>
                  <a:pt x="95" y="69"/>
                  <a:pt x="95" y="69"/>
                  <a:pt x="95" y="70"/>
                </a:cubicBezTo>
                <a:close/>
                <a:moveTo>
                  <a:pt x="159" y="29"/>
                </a:moveTo>
                <a:cubicBezTo>
                  <a:pt x="156" y="28"/>
                  <a:pt x="156" y="28"/>
                  <a:pt x="156" y="28"/>
                </a:cubicBezTo>
                <a:cubicBezTo>
                  <a:pt x="155" y="28"/>
                  <a:pt x="154" y="27"/>
                  <a:pt x="154" y="26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3" y="23"/>
                  <a:pt x="153" y="21"/>
                  <a:pt x="153" y="20"/>
                </a:cubicBezTo>
                <a:cubicBezTo>
                  <a:pt x="155" y="18"/>
                  <a:pt x="155" y="18"/>
                  <a:pt x="155" y="18"/>
                </a:cubicBezTo>
                <a:cubicBezTo>
                  <a:pt x="155" y="17"/>
                  <a:pt x="155" y="16"/>
                  <a:pt x="154" y="16"/>
                </a:cubicBez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5" y="7"/>
                  <a:pt x="145" y="8"/>
                </a:cubicBezTo>
                <a:cubicBezTo>
                  <a:pt x="143" y="9"/>
                  <a:pt x="143" y="9"/>
                  <a:pt x="143" y="9"/>
                </a:cubicBezTo>
                <a:cubicBezTo>
                  <a:pt x="142" y="9"/>
                  <a:pt x="140" y="9"/>
                  <a:pt x="140" y="9"/>
                </a:cubicBezTo>
                <a:cubicBezTo>
                  <a:pt x="138" y="8"/>
                  <a:pt x="138" y="8"/>
                  <a:pt x="138" y="8"/>
                </a:cubicBezTo>
                <a:cubicBezTo>
                  <a:pt x="137" y="8"/>
                  <a:pt x="136" y="7"/>
                  <a:pt x="136" y="5"/>
                </a:cubicBezTo>
                <a:cubicBezTo>
                  <a:pt x="135" y="2"/>
                  <a:pt x="135" y="2"/>
                  <a:pt x="135" y="2"/>
                </a:cubicBezTo>
                <a:cubicBezTo>
                  <a:pt x="135" y="1"/>
                  <a:pt x="134" y="1"/>
                  <a:pt x="133" y="1"/>
                </a:cubicBezTo>
                <a:cubicBezTo>
                  <a:pt x="123" y="0"/>
                  <a:pt x="123" y="0"/>
                  <a:pt x="123" y="0"/>
                </a:cubicBezTo>
                <a:cubicBezTo>
                  <a:pt x="122" y="0"/>
                  <a:pt x="121" y="1"/>
                  <a:pt x="121" y="2"/>
                </a:cubicBezTo>
                <a:cubicBezTo>
                  <a:pt x="120" y="5"/>
                  <a:pt x="120" y="5"/>
                  <a:pt x="120" y="5"/>
                </a:cubicBezTo>
                <a:cubicBezTo>
                  <a:pt x="120" y="5"/>
                  <a:pt x="119" y="7"/>
                  <a:pt x="118" y="8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9"/>
                  <a:pt x="112" y="9"/>
                  <a:pt x="112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09" y="7"/>
                  <a:pt x="108" y="7"/>
                  <a:pt x="107" y="8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0" y="14"/>
                  <a:pt x="100" y="17"/>
                  <a:pt x="100" y="17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2"/>
                  <a:pt x="102" y="23"/>
                </a:cubicBezTo>
                <a:cubicBezTo>
                  <a:pt x="101" y="23"/>
                  <a:pt x="100" y="27"/>
                  <a:pt x="99" y="27"/>
                </a:cubicBezTo>
                <a:cubicBezTo>
                  <a:pt x="96" y="28"/>
                  <a:pt x="96" y="28"/>
                  <a:pt x="96" y="28"/>
                </a:cubicBezTo>
                <a:cubicBezTo>
                  <a:pt x="95" y="28"/>
                  <a:pt x="93" y="29"/>
                  <a:pt x="93" y="30"/>
                </a:cubicBezTo>
                <a:cubicBezTo>
                  <a:pt x="93" y="40"/>
                  <a:pt x="93" y="40"/>
                  <a:pt x="93" y="40"/>
                </a:cubicBezTo>
                <a:cubicBezTo>
                  <a:pt x="93" y="41"/>
                  <a:pt x="95" y="43"/>
                  <a:pt x="96" y="43"/>
                </a:cubicBezTo>
                <a:cubicBezTo>
                  <a:pt x="98" y="44"/>
                  <a:pt x="98" y="44"/>
                  <a:pt x="98" y="44"/>
                </a:cubicBezTo>
                <a:cubicBezTo>
                  <a:pt x="99" y="44"/>
                  <a:pt x="100" y="45"/>
                  <a:pt x="100" y="46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2" y="48"/>
                  <a:pt x="102" y="50"/>
                  <a:pt x="101" y="51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99" y="54"/>
                  <a:pt x="100" y="55"/>
                  <a:pt x="100" y="56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112" y="62"/>
                  <a:pt x="114" y="62"/>
                  <a:pt x="115" y="63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8" y="64"/>
                  <a:pt x="119" y="65"/>
                  <a:pt x="119" y="66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9"/>
                  <a:pt x="121" y="71"/>
                  <a:pt x="122" y="71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1" y="71"/>
                  <a:pt x="133" y="71"/>
                  <a:pt x="134" y="69"/>
                </a:cubicBezTo>
                <a:cubicBezTo>
                  <a:pt x="134" y="66"/>
                  <a:pt x="134" y="66"/>
                  <a:pt x="134" y="66"/>
                </a:cubicBezTo>
                <a:cubicBezTo>
                  <a:pt x="135" y="65"/>
                  <a:pt x="136" y="64"/>
                  <a:pt x="136" y="64"/>
                </a:cubicBezTo>
                <a:cubicBezTo>
                  <a:pt x="138" y="63"/>
                  <a:pt x="138" y="63"/>
                  <a:pt x="138" y="63"/>
                </a:cubicBezTo>
                <a:cubicBezTo>
                  <a:pt x="139" y="63"/>
                  <a:pt x="141" y="63"/>
                  <a:pt x="141" y="64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5"/>
                  <a:pt x="146" y="64"/>
                </a:cubicBezTo>
                <a:cubicBezTo>
                  <a:pt x="153" y="57"/>
                  <a:pt x="153" y="57"/>
                  <a:pt x="153" y="57"/>
                </a:cubicBezTo>
                <a:cubicBezTo>
                  <a:pt x="154" y="57"/>
                  <a:pt x="154" y="55"/>
                  <a:pt x="154" y="55"/>
                </a:cubicBezTo>
                <a:cubicBezTo>
                  <a:pt x="153" y="53"/>
                  <a:pt x="153" y="53"/>
                  <a:pt x="153" y="53"/>
                </a:cubicBezTo>
                <a:cubicBezTo>
                  <a:pt x="151" y="51"/>
                  <a:pt x="151" y="49"/>
                  <a:pt x="153" y="49"/>
                </a:cubicBezTo>
                <a:cubicBezTo>
                  <a:pt x="154" y="47"/>
                  <a:pt x="154" y="47"/>
                  <a:pt x="154" y="47"/>
                </a:cubicBezTo>
                <a:cubicBezTo>
                  <a:pt x="154" y="46"/>
                  <a:pt x="155" y="45"/>
                  <a:pt x="156" y="45"/>
                </a:cubicBezTo>
                <a:cubicBezTo>
                  <a:pt x="158" y="44"/>
                  <a:pt x="158" y="44"/>
                  <a:pt x="158" y="44"/>
                </a:cubicBezTo>
                <a:cubicBezTo>
                  <a:pt x="159" y="44"/>
                  <a:pt x="160" y="43"/>
                  <a:pt x="160" y="4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0" y="30"/>
                  <a:pt x="159" y="29"/>
                  <a:pt x="159" y="29"/>
                </a:cubicBezTo>
                <a:close/>
                <a:moveTo>
                  <a:pt x="126" y="54"/>
                </a:moveTo>
                <a:cubicBezTo>
                  <a:pt x="117" y="54"/>
                  <a:pt x="109" y="46"/>
                  <a:pt x="109" y="36"/>
                </a:cubicBezTo>
                <a:cubicBezTo>
                  <a:pt x="110" y="26"/>
                  <a:pt x="118" y="17"/>
                  <a:pt x="127" y="18"/>
                </a:cubicBezTo>
                <a:cubicBezTo>
                  <a:pt x="137" y="18"/>
                  <a:pt x="144" y="26"/>
                  <a:pt x="144" y="36"/>
                </a:cubicBezTo>
                <a:cubicBezTo>
                  <a:pt x="144" y="46"/>
                  <a:pt x="136" y="54"/>
                  <a:pt x="126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26">
            <a:extLst>
              <a:ext uri="{FF2B5EF4-FFF2-40B4-BE49-F238E27FC236}">
                <a16:creationId xmlns:a16="http://schemas.microsoft.com/office/drawing/2014/main" id="{3837D76C-C9A4-E4FD-D2C4-C31DA1C7F1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0047" y="1848608"/>
            <a:ext cx="409069" cy="327256"/>
          </a:xfrm>
          <a:custGeom>
            <a:avLst/>
            <a:gdLst>
              <a:gd name="T0" fmla="*/ 108 w 160"/>
              <a:gd name="T1" fmla="*/ 4 h 128"/>
              <a:gd name="T2" fmla="*/ 82 w 160"/>
              <a:gd name="T3" fmla="*/ 25 h 128"/>
              <a:gd name="T4" fmla="*/ 13 w 160"/>
              <a:gd name="T5" fmla="*/ 38 h 128"/>
              <a:gd name="T6" fmla="*/ 0 w 160"/>
              <a:gd name="T7" fmla="*/ 78 h 128"/>
              <a:gd name="T8" fmla="*/ 13 w 160"/>
              <a:gd name="T9" fmla="*/ 90 h 128"/>
              <a:gd name="T10" fmla="*/ 49 w 160"/>
              <a:gd name="T11" fmla="*/ 111 h 128"/>
              <a:gd name="T12" fmla="*/ 82 w 160"/>
              <a:gd name="T13" fmla="*/ 102 h 128"/>
              <a:gd name="T14" fmla="*/ 108 w 160"/>
              <a:gd name="T15" fmla="*/ 124 h 128"/>
              <a:gd name="T16" fmla="*/ 122 w 160"/>
              <a:gd name="T17" fmla="*/ 109 h 128"/>
              <a:gd name="T18" fmla="*/ 115 w 160"/>
              <a:gd name="T19" fmla="*/ 0 h 128"/>
              <a:gd name="T20" fmla="*/ 24 w 160"/>
              <a:gd name="T21" fmla="*/ 86 h 128"/>
              <a:gd name="T22" fmla="*/ 46 w 160"/>
              <a:gd name="T23" fmla="*/ 97 h 128"/>
              <a:gd name="T24" fmla="*/ 68 w 160"/>
              <a:gd name="T25" fmla="*/ 98 h 128"/>
              <a:gd name="T26" fmla="*/ 36 w 160"/>
              <a:gd name="T27" fmla="*/ 89 h 128"/>
              <a:gd name="T28" fmla="*/ 46 w 160"/>
              <a:gd name="T29" fmla="*/ 94 h 128"/>
              <a:gd name="T30" fmla="*/ 116 w 160"/>
              <a:gd name="T31" fmla="*/ 109 h 128"/>
              <a:gd name="T32" fmla="*/ 113 w 160"/>
              <a:gd name="T33" fmla="*/ 120 h 128"/>
              <a:gd name="T34" fmla="*/ 84 w 160"/>
              <a:gd name="T35" fmla="*/ 96 h 128"/>
              <a:gd name="T36" fmla="*/ 17 w 160"/>
              <a:gd name="T37" fmla="*/ 81 h 128"/>
              <a:gd name="T38" fmla="*/ 13 w 160"/>
              <a:gd name="T39" fmla="*/ 84 h 128"/>
              <a:gd name="T40" fmla="*/ 6 w 160"/>
              <a:gd name="T41" fmla="*/ 50 h 128"/>
              <a:gd name="T42" fmla="*/ 17 w 160"/>
              <a:gd name="T43" fmla="*/ 47 h 128"/>
              <a:gd name="T44" fmla="*/ 84 w 160"/>
              <a:gd name="T45" fmla="*/ 31 h 128"/>
              <a:gd name="T46" fmla="*/ 113 w 160"/>
              <a:gd name="T47" fmla="*/ 8 h 128"/>
              <a:gd name="T48" fmla="*/ 116 w 160"/>
              <a:gd name="T49" fmla="*/ 19 h 128"/>
              <a:gd name="T50" fmla="*/ 157 w 160"/>
              <a:gd name="T51" fmla="*/ 40 h 128"/>
              <a:gd name="T52" fmla="*/ 154 w 160"/>
              <a:gd name="T53" fmla="*/ 41 h 128"/>
              <a:gd name="T54" fmla="*/ 155 w 160"/>
              <a:gd name="T55" fmla="*/ 81 h 128"/>
              <a:gd name="T56" fmla="*/ 157 w 160"/>
              <a:gd name="T57" fmla="*/ 83 h 128"/>
              <a:gd name="T58" fmla="*/ 160 w 160"/>
              <a:gd name="T59" fmla="*/ 62 h 128"/>
              <a:gd name="T60" fmla="*/ 133 w 160"/>
              <a:gd name="T61" fmla="*/ 31 h 128"/>
              <a:gd name="T62" fmla="*/ 140 w 160"/>
              <a:gd name="T63" fmla="*/ 62 h 128"/>
              <a:gd name="T64" fmla="*/ 133 w 160"/>
              <a:gd name="T65" fmla="*/ 94 h 128"/>
              <a:gd name="T66" fmla="*/ 135 w 160"/>
              <a:gd name="T67" fmla="*/ 94 h 128"/>
              <a:gd name="T68" fmla="*/ 135 w 160"/>
              <a:gd name="T69" fmla="*/ 3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0" h="128">
                <a:moveTo>
                  <a:pt x="115" y="0"/>
                </a:moveTo>
                <a:cubicBezTo>
                  <a:pt x="112" y="0"/>
                  <a:pt x="110" y="1"/>
                  <a:pt x="108" y="4"/>
                </a:cubicBezTo>
                <a:cubicBezTo>
                  <a:pt x="107" y="4"/>
                  <a:pt x="107" y="5"/>
                  <a:pt x="106" y="6"/>
                </a:cubicBezTo>
                <a:cubicBezTo>
                  <a:pt x="102" y="11"/>
                  <a:pt x="95" y="21"/>
                  <a:pt x="82" y="25"/>
                </a:cubicBezTo>
                <a:cubicBezTo>
                  <a:pt x="21" y="42"/>
                  <a:pt x="21" y="42"/>
                  <a:pt x="21" y="42"/>
                </a:cubicBezTo>
                <a:cubicBezTo>
                  <a:pt x="20" y="40"/>
                  <a:pt x="17" y="38"/>
                  <a:pt x="13" y="38"/>
                </a:cubicBezTo>
                <a:cubicBezTo>
                  <a:pt x="7" y="38"/>
                  <a:pt x="0" y="43"/>
                  <a:pt x="0" y="5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7" y="90"/>
                  <a:pt x="13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15" y="90"/>
                  <a:pt x="17" y="89"/>
                  <a:pt x="18" y="89"/>
                </a:cubicBezTo>
                <a:cubicBezTo>
                  <a:pt x="22" y="102"/>
                  <a:pt x="35" y="111"/>
                  <a:pt x="49" y="111"/>
                </a:cubicBezTo>
                <a:cubicBezTo>
                  <a:pt x="59" y="111"/>
                  <a:pt x="68" y="107"/>
                  <a:pt x="74" y="100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95" y="107"/>
                  <a:pt x="102" y="116"/>
                  <a:pt x="106" y="122"/>
                </a:cubicBezTo>
                <a:cubicBezTo>
                  <a:pt x="107" y="122"/>
                  <a:pt x="107" y="123"/>
                  <a:pt x="108" y="124"/>
                </a:cubicBezTo>
                <a:cubicBezTo>
                  <a:pt x="110" y="127"/>
                  <a:pt x="112" y="128"/>
                  <a:pt x="115" y="128"/>
                </a:cubicBezTo>
                <a:cubicBezTo>
                  <a:pt x="122" y="128"/>
                  <a:pt x="122" y="114"/>
                  <a:pt x="122" y="109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2" y="14"/>
                  <a:pt x="122" y="0"/>
                  <a:pt x="115" y="0"/>
                </a:cubicBezTo>
                <a:close/>
                <a:moveTo>
                  <a:pt x="49" y="105"/>
                </a:moveTo>
                <a:cubicBezTo>
                  <a:pt x="37" y="105"/>
                  <a:pt x="27" y="97"/>
                  <a:pt x="24" y="86"/>
                </a:cubicBezTo>
                <a:cubicBezTo>
                  <a:pt x="31" y="88"/>
                  <a:pt x="31" y="88"/>
                  <a:pt x="31" y="88"/>
                </a:cubicBezTo>
                <a:cubicBezTo>
                  <a:pt x="34" y="94"/>
                  <a:pt x="40" y="97"/>
                  <a:pt x="46" y="97"/>
                </a:cubicBezTo>
                <a:cubicBezTo>
                  <a:pt x="49" y="97"/>
                  <a:pt x="52" y="96"/>
                  <a:pt x="55" y="95"/>
                </a:cubicBezTo>
                <a:cubicBezTo>
                  <a:pt x="68" y="98"/>
                  <a:pt x="68" y="98"/>
                  <a:pt x="68" y="98"/>
                </a:cubicBezTo>
                <a:cubicBezTo>
                  <a:pt x="63" y="103"/>
                  <a:pt x="56" y="105"/>
                  <a:pt x="49" y="105"/>
                </a:cubicBezTo>
                <a:close/>
                <a:moveTo>
                  <a:pt x="36" y="89"/>
                </a:moveTo>
                <a:cubicBezTo>
                  <a:pt x="50" y="93"/>
                  <a:pt x="50" y="93"/>
                  <a:pt x="50" y="93"/>
                </a:cubicBezTo>
                <a:cubicBezTo>
                  <a:pt x="49" y="94"/>
                  <a:pt x="48" y="94"/>
                  <a:pt x="46" y="94"/>
                </a:cubicBezTo>
                <a:cubicBezTo>
                  <a:pt x="42" y="94"/>
                  <a:pt x="38" y="92"/>
                  <a:pt x="36" y="89"/>
                </a:cubicBezTo>
                <a:close/>
                <a:moveTo>
                  <a:pt x="116" y="109"/>
                </a:moveTo>
                <a:cubicBezTo>
                  <a:pt x="116" y="118"/>
                  <a:pt x="115" y="121"/>
                  <a:pt x="115" y="122"/>
                </a:cubicBezTo>
                <a:cubicBezTo>
                  <a:pt x="114" y="122"/>
                  <a:pt x="114" y="121"/>
                  <a:pt x="113" y="120"/>
                </a:cubicBezTo>
                <a:cubicBezTo>
                  <a:pt x="112" y="119"/>
                  <a:pt x="112" y="119"/>
                  <a:pt x="111" y="118"/>
                </a:cubicBezTo>
                <a:cubicBezTo>
                  <a:pt x="107" y="112"/>
                  <a:pt x="99" y="102"/>
                  <a:pt x="84" y="96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1"/>
                  <a:pt x="17" y="81"/>
                  <a:pt x="17" y="81"/>
                </a:cubicBezTo>
                <a:cubicBezTo>
                  <a:pt x="16" y="82"/>
                  <a:pt x="16" y="84"/>
                  <a:pt x="13" y="84"/>
                </a:cubicBezTo>
                <a:cubicBezTo>
                  <a:pt x="13" y="84"/>
                  <a:pt x="13" y="84"/>
                  <a:pt x="13" y="84"/>
                </a:cubicBezTo>
                <a:cubicBezTo>
                  <a:pt x="10" y="84"/>
                  <a:pt x="6" y="82"/>
                  <a:pt x="6" y="78"/>
                </a:cubicBezTo>
                <a:cubicBezTo>
                  <a:pt x="6" y="50"/>
                  <a:pt x="6" y="50"/>
                  <a:pt x="6" y="50"/>
                </a:cubicBezTo>
                <a:cubicBezTo>
                  <a:pt x="6" y="46"/>
                  <a:pt x="10" y="44"/>
                  <a:pt x="13" y="44"/>
                </a:cubicBezTo>
                <a:cubicBezTo>
                  <a:pt x="16" y="44"/>
                  <a:pt x="16" y="46"/>
                  <a:pt x="17" y="47"/>
                </a:cubicBezTo>
                <a:cubicBezTo>
                  <a:pt x="17" y="50"/>
                  <a:pt x="17" y="50"/>
                  <a:pt x="17" y="50"/>
                </a:cubicBezTo>
                <a:cubicBezTo>
                  <a:pt x="84" y="31"/>
                  <a:pt x="84" y="31"/>
                  <a:pt x="84" y="31"/>
                </a:cubicBezTo>
                <a:cubicBezTo>
                  <a:pt x="99" y="26"/>
                  <a:pt x="107" y="15"/>
                  <a:pt x="111" y="10"/>
                </a:cubicBezTo>
                <a:cubicBezTo>
                  <a:pt x="112" y="9"/>
                  <a:pt x="112" y="8"/>
                  <a:pt x="113" y="8"/>
                </a:cubicBezTo>
                <a:cubicBezTo>
                  <a:pt x="114" y="7"/>
                  <a:pt x="114" y="6"/>
                  <a:pt x="115" y="6"/>
                </a:cubicBezTo>
                <a:cubicBezTo>
                  <a:pt x="115" y="7"/>
                  <a:pt x="116" y="9"/>
                  <a:pt x="116" y="19"/>
                </a:cubicBezTo>
                <a:lnTo>
                  <a:pt x="116" y="109"/>
                </a:lnTo>
                <a:close/>
                <a:moveTo>
                  <a:pt x="157" y="40"/>
                </a:moveTo>
                <a:cubicBezTo>
                  <a:pt x="157" y="39"/>
                  <a:pt x="156" y="39"/>
                  <a:pt x="156" y="39"/>
                </a:cubicBezTo>
                <a:cubicBezTo>
                  <a:pt x="155" y="39"/>
                  <a:pt x="154" y="40"/>
                  <a:pt x="154" y="41"/>
                </a:cubicBezTo>
                <a:cubicBezTo>
                  <a:pt x="156" y="47"/>
                  <a:pt x="157" y="55"/>
                  <a:pt x="157" y="62"/>
                </a:cubicBezTo>
                <a:cubicBezTo>
                  <a:pt x="157" y="69"/>
                  <a:pt x="156" y="75"/>
                  <a:pt x="155" y="81"/>
                </a:cubicBezTo>
                <a:cubicBezTo>
                  <a:pt x="155" y="82"/>
                  <a:pt x="156" y="83"/>
                  <a:pt x="156" y="83"/>
                </a:cubicBezTo>
                <a:cubicBezTo>
                  <a:pt x="156" y="83"/>
                  <a:pt x="157" y="83"/>
                  <a:pt x="157" y="83"/>
                </a:cubicBezTo>
                <a:cubicBezTo>
                  <a:pt x="157" y="83"/>
                  <a:pt x="158" y="82"/>
                  <a:pt x="158" y="81"/>
                </a:cubicBezTo>
                <a:cubicBezTo>
                  <a:pt x="159" y="75"/>
                  <a:pt x="160" y="69"/>
                  <a:pt x="160" y="62"/>
                </a:cubicBezTo>
                <a:cubicBezTo>
                  <a:pt x="160" y="55"/>
                  <a:pt x="159" y="47"/>
                  <a:pt x="157" y="40"/>
                </a:cubicBezTo>
                <a:close/>
                <a:moveTo>
                  <a:pt x="133" y="31"/>
                </a:moveTo>
                <a:cubicBezTo>
                  <a:pt x="132" y="31"/>
                  <a:pt x="132" y="32"/>
                  <a:pt x="133" y="33"/>
                </a:cubicBezTo>
                <a:cubicBezTo>
                  <a:pt x="137" y="41"/>
                  <a:pt x="140" y="51"/>
                  <a:pt x="140" y="62"/>
                </a:cubicBezTo>
                <a:cubicBezTo>
                  <a:pt x="140" y="74"/>
                  <a:pt x="137" y="84"/>
                  <a:pt x="133" y="92"/>
                </a:cubicBezTo>
                <a:cubicBezTo>
                  <a:pt x="132" y="93"/>
                  <a:pt x="132" y="94"/>
                  <a:pt x="133" y="94"/>
                </a:cubicBezTo>
                <a:cubicBezTo>
                  <a:pt x="133" y="94"/>
                  <a:pt x="134" y="94"/>
                  <a:pt x="134" y="94"/>
                </a:cubicBezTo>
                <a:cubicBezTo>
                  <a:pt x="134" y="94"/>
                  <a:pt x="135" y="94"/>
                  <a:pt x="135" y="94"/>
                </a:cubicBezTo>
                <a:cubicBezTo>
                  <a:pt x="140" y="85"/>
                  <a:pt x="143" y="74"/>
                  <a:pt x="143" y="62"/>
                </a:cubicBezTo>
                <a:cubicBezTo>
                  <a:pt x="143" y="51"/>
                  <a:pt x="140" y="40"/>
                  <a:pt x="135" y="31"/>
                </a:cubicBezTo>
                <a:cubicBezTo>
                  <a:pt x="135" y="30"/>
                  <a:pt x="134" y="30"/>
                  <a:pt x="133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FD86A-8FA8-A17C-7AD9-A2C36E7AF0B1}"/>
              </a:ext>
            </a:extLst>
          </p:cNvPr>
          <p:cNvSpPr/>
          <p:nvPr userDrawn="1"/>
        </p:nvSpPr>
        <p:spPr>
          <a:xfrm>
            <a:off x="412786" y="5503284"/>
            <a:ext cx="883590" cy="883590"/>
          </a:xfrm>
          <a:prstGeom prst="ellipse">
            <a:avLst/>
          </a:prstGeom>
          <a:solidFill>
            <a:srgbClr val="053E9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6">
            <a:extLst>
              <a:ext uri="{FF2B5EF4-FFF2-40B4-BE49-F238E27FC236}">
                <a16:creationId xmlns:a16="http://schemas.microsoft.com/office/drawing/2014/main" id="{D1A039FC-6593-A715-FB97-E7FA264154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63" y="5724896"/>
            <a:ext cx="371881" cy="369557"/>
          </a:xfrm>
          <a:custGeom>
            <a:avLst/>
            <a:gdLst>
              <a:gd name="T0" fmla="*/ 158 w 160"/>
              <a:gd name="T1" fmla="*/ 0 h 159"/>
              <a:gd name="T2" fmla="*/ 154 w 160"/>
              <a:gd name="T3" fmla="*/ 0 h 159"/>
              <a:gd name="T4" fmla="*/ 152 w 160"/>
              <a:gd name="T5" fmla="*/ 0 h 159"/>
              <a:gd name="T6" fmla="*/ 2 w 160"/>
              <a:gd name="T7" fmla="*/ 101 h 159"/>
              <a:gd name="T8" fmla="*/ 0 w 160"/>
              <a:gd name="T9" fmla="*/ 105 h 159"/>
              <a:gd name="T10" fmla="*/ 4 w 160"/>
              <a:gd name="T11" fmla="*/ 108 h 159"/>
              <a:gd name="T12" fmla="*/ 41 w 160"/>
              <a:gd name="T13" fmla="*/ 125 h 159"/>
              <a:gd name="T14" fmla="*/ 60 w 160"/>
              <a:gd name="T15" fmla="*/ 157 h 159"/>
              <a:gd name="T16" fmla="*/ 66 w 160"/>
              <a:gd name="T17" fmla="*/ 159 h 159"/>
              <a:gd name="T18" fmla="*/ 66 w 160"/>
              <a:gd name="T19" fmla="*/ 159 h 159"/>
              <a:gd name="T20" fmla="*/ 70 w 160"/>
              <a:gd name="T21" fmla="*/ 157 h 159"/>
              <a:gd name="T22" fmla="*/ 79 w 160"/>
              <a:gd name="T23" fmla="*/ 138 h 159"/>
              <a:gd name="T24" fmla="*/ 128 w 160"/>
              <a:gd name="T25" fmla="*/ 159 h 159"/>
              <a:gd name="T26" fmla="*/ 130 w 160"/>
              <a:gd name="T27" fmla="*/ 159 h 159"/>
              <a:gd name="T28" fmla="*/ 132 w 160"/>
              <a:gd name="T29" fmla="*/ 159 h 159"/>
              <a:gd name="T30" fmla="*/ 135 w 160"/>
              <a:gd name="T31" fmla="*/ 155 h 159"/>
              <a:gd name="T32" fmla="*/ 160 w 160"/>
              <a:gd name="T33" fmla="*/ 5 h 159"/>
              <a:gd name="T34" fmla="*/ 158 w 160"/>
              <a:gd name="T35" fmla="*/ 0 h 159"/>
              <a:gd name="T36" fmla="*/ 15 w 160"/>
              <a:gd name="T37" fmla="*/ 103 h 159"/>
              <a:gd name="T38" fmla="*/ 132 w 160"/>
              <a:gd name="T39" fmla="*/ 26 h 159"/>
              <a:gd name="T40" fmla="*/ 47 w 160"/>
              <a:gd name="T41" fmla="*/ 116 h 159"/>
              <a:gd name="T42" fmla="*/ 45 w 160"/>
              <a:gd name="T43" fmla="*/ 116 h 159"/>
              <a:gd name="T44" fmla="*/ 15 w 160"/>
              <a:gd name="T45" fmla="*/ 103 h 159"/>
              <a:gd name="T46" fmla="*/ 15 w 160"/>
              <a:gd name="T47" fmla="*/ 103 h 159"/>
              <a:gd name="T48" fmla="*/ 51 w 160"/>
              <a:gd name="T49" fmla="*/ 120 h 159"/>
              <a:gd name="T50" fmla="*/ 51 w 160"/>
              <a:gd name="T51" fmla="*/ 120 h 159"/>
              <a:gd name="T52" fmla="*/ 145 w 160"/>
              <a:gd name="T53" fmla="*/ 19 h 159"/>
              <a:gd name="T54" fmla="*/ 64 w 160"/>
              <a:gd name="T55" fmla="*/ 144 h 159"/>
              <a:gd name="T56" fmla="*/ 51 w 160"/>
              <a:gd name="T57" fmla="*/ 120 h 159"/>
              <a:gd name="T58" fmla="*/ 51 w 160"/>
              <a:gd name="T59" fmla="*/ 120 h 159"/>
              <a:gd name="T60" fmla="*/ 126 w 160"/>
              <a:gd name="T61" fmla="*/ 148 h 159"/>
              <a:gd name="T62" fmla="*/ 83 w 160"/>
              <a:gd name="T63" fmla="*/ 131 h 159"/>
              <a:gd name="T64" fmla="*/ 81 w 160"/>
              <a:gd name="T65" fmla="*/ 129 h 159"/>
              <a:gd name="T66" fmla="*/ 147 w 160"/>
              <a:gd name="T67" fmla="*/ 28 h 159"/>
              <a:gd name="T68" fmla="*/ 126 w 160"/>
              <a:gd name="T69" fmla="*/ 148 h 159"/>
              <a:gd name="T70" fmla="*/ 126 w 160"/>
              <a:gd name="T71" fmla="*/ 148 h 159"/>
              <a:gd name="T72" fmla="*/ 126 w 160"/>
              <a:gd name="T73" fmla="*/ 148 h 159"/>
              <a:gd name="T74" fmla="*/ 126 w 160"/>
              <a:gd name="T75" fmla="*/ 148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59">
                <a:moveTo>
                  <a:pt x="158" y="0"/>
                </a:moveTo>
                <a:cubicBezTo>
                  <a:pt x="156" y="0"/>
                  <a:pt x="156" y="0"/>
                  <a:pt x="15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1"/>
                  <a:pt x="0" y="103"/>
                  <a:pt x="0" y="105"/>
                </a:cubicBezTo>
                <a:cubicBezTo>
                  <a:pt x="0" y="107"/>
                  <a:pt x="2" y="108"/>
                  <a:pt x="4" y="108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62" y="157"/>
                  <a:pt x="64" y="159"/>
                  <a:pt x="66" y="159"/>
                </a:cubicBezTo>
                <a:cubicBezTo>
                  <a:pt x="66" y="159"/>
                  <a:pt x="66" y="159"/>
                  <a:pt x="66" y="159"/>
                </a:cubicBezTo>
                <a:cubicBezTo>
                  <a:pt x="66" y="159"/>
                  <a:pt x="68" y="157"/>
                  <a:pt x="70" y="15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128" y="159"/>
                  <a:pt x="128" y="159"/>
                  <a:pt x="128" y="159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32" y="159"/>
                  <a:pt x="132" y="159"/>
                  <a:pt x="132" y="159"/>
                </a:cubicBezTo>
                <a:cubicBezTo>
                  <a:pt x="134" y="157"/>
                  <a:pt x="135" y="157"/>
                  <a:pt x="135" y="155"/>
                </a:cubicBezTo>
                <a:cubicBezTo>
                  <a:pt x="160" y="5"/>
                  <a:pt x="160" y="5"/>
                  <a:pt x="160" y="5"/>
                </a:cubicBezTo>
                <a:cubicBezTo>
                  <a:pt x="160" y="4"/>
                  <a:pt x="160" y="2"/>
                  <a:pt x="158" y="0"/>
                </a:cubicBezTo>
                <a:close/>
                <a:moveTo>
                  <a:pt x="15" y="103"/>
                </a:moveTo>
                <a:cubicBezTo>
                  <a:pt x="132" y="26"/>
                  <a:pt x="132" y="26"/>
                  <a:pt x="132" y="26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7" y="116"/>
                  <a:pt x="47" y="116"/>
                  <a:pt x="45" y="116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5" y="103"/>
                  <a:pt x="15" y="103"/>
                  <a:pt x="15" y="103"/>
                </a:cubicBezTo>
                <a:close/>
                <a:moveTo>
                  <a:pt x="51" y="120"/>
                </a:moveTo>
                <a:cubicBezTo>
                  <a:pt x="51" y="120"/>
                  <a:pt x="51" y="120"/>
                  <a:pt x="51" y="120"/>
                </a:cubicBezTo>
                <a:cubicBezTo>
                  <a:pt x="145" y="19"/>
                  <a:pt x="145" y="19"/>
                  <a:pt x="145" y="19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1" y="120"/>
                  <a:pt x="51" y="120"/>
                  <a:pt x="51" y="120"/>
                </a:cubicBezTo>
                <a:close/>
                <a:moveTo>
                  <a:pt x="126" y="148"/>
                </a:moveTo>
                <a:cubicBezTo>
                  <a:pt x="83" y="131"/>
                  <a:pt x="83" y="131"/>
                  <a:pt x="83" y="131"/>
                </a:cubicBezTo>
                <a:cubicBezTo>
                  <a:pt x="83" y="129"/>
                  <a:pt x="81" y="129"/>
                  <a:pt x="81" y="129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26" y="148"/>
                  <a:pt x="126" y="148"/>
                  <a:pt x="126" y="148"/>
                </a:cubicBezTo>
                <a:close/>
                <a:moveTo>
                  <a:pt x="126" y="148"/>
                </a:moveTo>
                <a:cubicBezTo>
                  <a:pt x="126" y="148"/>
                  <a:pt x="126" y="148"/>
                  <a:pt x="126" y="14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08">
            <a:extLst>
              <a:ext uri="{FF2B5EF4-FFF2-40B4-BE49-F238E27FC236}">
                <a16:creationId xmlns:a16="http://schemas.microsoft.com/office/drawing/2014/main" id="{06F389B7-9D17-5FC0-1FB7-D8B2FFDD8BE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2176" y="4442455"/>
            <a:ext cx="338074" cy="295815"/>
          </a:xfrm>
          <a:custGeom>
            <a:avLst/>
            <a:gdLst>
              <a:gd name="T0" fmla="*/ 43 w 160"/>
              <a:gd name="T1" fmla="*/ 13 h 140"/>
              <a:gd name="T2" fmla="*/ 52 w 160"/>
              <a:gd name="T3" fmla="*/ 4 h 140"/>
              <a:gd name="T4" fmla="*/ 151 w 160"/>
              <a:gd name="T5" fmla="*/ 4 h 140"/>
              <a:gd name="T6" fmla="*/ 160 w 160"/>
              <a:gd name="T7" fmla="*/ 13 h 140"/>
              <a:gd name="T8" fmla="*/ 151 w 160"/>
              <a:gd name="T9" fmla="*/ 22 h 140"/>
              <a:gd name="T10" fmla="*/ 52 w 160"/>
              <a:gd name="T11" fmla="*/ 22 h 140"/>
              <a:gd name="T12" fmla="*/ 43 w 160"/>
              <a:gd name="T13" fmla="*/ 13 h 140"/>
              <a:gd name="T14" fmla="*/ 151 w 160"/>
              <a:gd name="T15" fmla="*/ 61 h 140"/>
              <a:gd name="T16" fmla="*/ 52 w 160"/>
              <a:gd name="T17" fmla="*/ 61 h 140"/>
              <a:gd name="T18" fmla="*/ 43 w 160"/>
              <a:gd name="T19" fmla="*/ 70 h 140"/>
              <a:gd name="T20" fmla="*/ 52 w 160"/>
              <a:gd name="T21" fmla="*/ 79 h 140"/>
              <a:gd name="T22" fmla="*/ 151 w 160"/>
              <a:gd name="T23" fmla="*/ 79 h 140"/>
              <a:gd name="T24" fmla="*/ 160 w 160"/>
              <a:gd name="T25" fmla="*/ 70 h 140"/>
              <a:gd name="T26" fmla="*/ 151 w 160"/>
              <a:gd name="T27" fmla="*/ 61 h 140"/>
              <a:gd name="T28" fmla="*/ 151 w 160"/>
              <a:gd name="T29" fmla="*/ 119 h 140"/>
              <a:gd name="T30" fmla="*/ 52 w 160"/>
              <a:gd name="T31" fmla="*/ 119 h 140"/>
              <a:gd name="T32" fmla="*/ 43 w 160"/>
              <a:gd name="T33" fmla="*/ 128 h 140"/>
              <a:gd name="T34" fmla="*/ 52 w 160"/>
              <a:gd name="T35" fmla="*/ 137 h 140"/>
              <a:gd name="T36" fmla="*/ 151 w 160"/>
              <a:gd name="T37" fmla="*/ 137 h 140"/>
              <a:gd name="T38" fmla="*/ 160 w 160"/>
              <a:gd name="T39" fmla="*/ 128 h 140"/>
              <a:gd name="T40" fmla="*/ 151 w 160"/>
              <a:gd name="T41" fmla="*/ 119 h 140"/>
              <a:gd name="T42" fmla="*/ 13 w 160"/>
              <a:gd name="T43" fmla="*/ 58 h 140"/>
              <a:gd name="T44" fmla="*/ 0 w 160"/>
              <a:gd name="T45" fmla="*/ 71 h 140"/>
              <a:gd name="T46" fmla="*/ 13 w 160"/>
              <a:gd name="T47" fmla="*/ 84 h 140"/>
              <a:gd name="T48" fmla="*/ 25 w 160"/>
              <a:gd name="T49" fmla="*/ 71 h 140"/>
              <a:gd name="T50" fmla="*/ 13 w 160"/>
              <a:gd name="T51" fmla="*/ 58 h 140"/>
              <a:gd name="T52" fmla="*/ 13 w 160"/>
              <a:gd name="T53" fmla="*/ 0 h 140"/>
              <a:gd name="T54" fmla="*/ 0 w 160"/>
              <a:gd name="T55" fmla="*/ 13 h 140"/>
              <a:gd name="T56" fmla="*/ 13 w 160"/>
              <a:gd name="T57" fmla="*/ 26 h 140"/>
              <a:gd name="T58" fmla="*/ 25 w 160"/>
              <a:gd name="T59" fmla="*/ 13 h 140"/>
              <a:gd name="T60" fmla="*/ 13 w 160"/>
              <a:gd name="T61" fmla="*/ 0 h 140"/>
              <a:gd name="T62" fmla="*/ 13 w 160"/>
              <a:gd name="T63" fmla="*/ 115 h 140"/>
              <a:gd name="T64" fmla="*/ 0 w 160"/>
              <a:gd name="T65" fmla="*/ 128 h 140"/>
              <a:gd name="T66" fmla="*/ 13 w 160"/>
              <a:gd name="T67" fmla="*/ 140 h 140"/>
              <a:gd name="T68" fmla="*/ 25 w 160"/>
              <a:gd name="T69" fmla="*/ 128 h 140"/>
              <a:gd name="T70" fmla="*/ 13 w 160"/>
              <a:gd name="T71" fmla="*/ 11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0" h="140">
                <a:moveTo>
                  <a:pt x="43" y="13"/>
                </a:moveTo>
                <a:cubicBezTo>
                  <a:pt x="43" y="8"/>
                  <a:pt x="46" y="4"/>
                  <a:pt x="52" y="4"/>
                </a:cubicBezTo>
                <a:cubicBezTo>
                  <a:pt x="151" y="4"/>
                  <a:pt x="151" y="4"/>
                  <a:pt x="151" y="4"/>
                </a:cubicBezTo>
                <a:cubicBezTo>
                  <a:pt x="157" y="4"/>
                  <a:pt x="160" y="8"/>
                  <a:pt x="160" y="13"/>
                </a:cubicBezTo>
                <a:cubicBezTo>
                  <a:pt x="160" y="18"/>
                  <a:pt x="157" y="22"/>
                  <a:pt x="151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6" y="22"/>
                  <a:pt x="43" y="18"/>
                  <a:pt x="43" y="13"/>
                </a:cubicBezTo>
                <a:close/>
                <a:moveTo>
                  <a:pt x="151" y="61"/>
                </a:moveTo>
                <a:cubicBezTo>
                  <a:pt x="52" y="61"/>
                  <a:pt x="52" y="61"/>
                  <a:pt x="52" y="61"/>
                </a:cubicBezTo>
                <a:cubicBezTo>
                  <a:pt x="46" y="61"/>
                  <a:pt x="43" y="65"/>
                  <a:pt x="43" y="70"/>
                </a:cubicBezTo>
                <a:cubicBezTo>
                  <a:pt x="43" y="75"/>
                  <a:pt x="46" y="79"/>
                  <a:pt x="52" y="79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57" y="79"/>
                  <a:pt x="160" y="75"/>
                  <a:pt x="160" y="70"/>
                </a:cubicBezTo>
                <a:cubicBezTo>
                  <a:pt x="160" y="65"/>
                  <a:pt x="157" y="61"/>
                  <a:pt x="151" y="61"/>
                </a:cubicBezTo>
                <a:close/>
                <a:moveTo>
                  <a:pt x="151" y="119"/>
                </a:moveTo>
                <a:cubicBezTo>
                  <a:pt x="52" y="119"/>
                  <a:pt x="52" y="119"/>
                  <a:pt x="52" y="119"/>
                </a:cubicBezTo>
                <a:cubicBezTo>
                  <a:pt x="46" y="119"/>
                  <a:pt x="43" y="123"/>
                  <a:pt x="43" y="128"/>
                </a:cubicBezTo>
                <a:cubicBezTo>
                  <a:pt x="43" y="133"/>
                  <a:pt x="46" y="137"/>
                  <a:pt x="52" y="137"/>
                </a:cubicBezTo>
                <a:cubicBezTo>
                  <a:pt x="151" y="137"/>
                  <a:pt x="151" y="137"/>
                  <a:pt x="151" y="137"/>
                </a:cubicBezTo>
                <a:cubicBezTo>
                  <a:pt x="157" y="137"/>
                  <a:pt x="160" y="133"/>
                  <a:pt x="160" y="128"/>
                </a:cubicBezTo>
                <a:cubicBezTo>
                  <a:pt x="160" y="123"/>
                  <a:pt x="157" y="119"/>
                  <a:pt x="151" y="119"/>
                </a:cubicBezTo>
                <a:close/>
                <a:moveTo>
                  <a:pt x="13" y="58"/>
                </a:moveTo>
                <a:cubicBezTo>
                  <a:pt x="6" y="58"/>
                  <a:pt x="0" y="64"/>
                  <a:pt x="0" y="71"/>
                </a:cubicBezTo>
                <a:cubicBezTo>
                  <a:pt x="0" y="78"/>
                  <a:pt x="6" y="84"/>
                  <a:pt x="13" y="84"/>
                </a:cubicBezTo>
                <a:cubicBezTo>
                  <a:pt x="20" y="84"/>
                  <a:pt x="25" y="78"/>
                  <a:pt x="25" y="71"/>
                </a:cubicBezTo>
                <a:cubicBezTo>
                  <a:pt x="25" y="64"/>
                  <a:pt x="20" y="58"/>
                  <a:pt x="13" y="58"/>
                </a:cubicBezTo>
                <a:close/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ubicBezTo>
                  <a:pt x="20" y="26"/>
                  <a:pt x="25" y="20"/>
                  <a:pt x="25" y="13"/>
                </a:cubicBezTo>
                <a:cubicBezTo>
                  <a:pt x="25" y="6"/>
                  <a:pt x="20" y="0"/>
                  <a:pt x="13" y="0"/>
                </a:cubicBezTo>
                <a:close/>
                <a:moveTo>
                  <a:pt x="13" y="115"/>
                </a:moveTo>
                <a:cubicBezTo>
                  <a:pt x="6" y="115"/>
                  <a:pt x="0" y="120"/>
                  <a:pt x="0" y="128"/>
                </a:cubicBezTo>
                <a:cubicBezTo>
                  <a:pt x="0" y="135"/>
                  <a:pt x="6" y="140"/>
                  <a:pt x="13" y="140"/>
                </a:cubicBezTo>
                <a:cubicBezTo>
                  <a:pt x="20" y="140"/>
                  <a:pt x="25" y="135"/>
                  <a:pt x="25" y="128"/>
                </a:cubicBezTo>
                <a:cubicBezTo>
                  <a:pt x="25" y="120"/>
                  <a:pt x="20" y="115"/>
                  <a:pt x="13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8210552-7EE2-BCF7-648C-2A66EBBDB4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18438" y="1238250"/>
            <a:ext cx="4373562" cy="5619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E18413-116A-E448-B0D2-0E14AB8F32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0112" y="1827249"/>
            <a:ext cx="5535612" cy="3699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AC4B7D1-671E-DCB9-BE99-AAD1D974F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40112" y="3170545"/>
            <a:ext cx="5535612" cy="3699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2703129B-6353-377E-091D-422D24E33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5768" y="4368297"/>
            <a:ext cx="5535612" cy="3699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8E03E6F-67EC-4D34-8F78-56757B8121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5768" y="5711593"/>
            <a:ext cx="5535612" cy="3699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300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872F7-844F-76BE-3B5B-94C5A9754C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167D-6592-C7BB-2495-772329E93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50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8046-BEFF-62E1-0039-78446BA91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800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196107-4F61-C08A-3E77-E9FC12C1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7AF0E9F-A7B4-4192-8AA0-128C33D7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1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AEB0-1CC8-B38F-B780-9AE98D5D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50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6923F-8759-CF75-ABBC-74A53B55A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27030-C26F-B6B3-F66B-64FB9FA3D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C7B113-E400-7E56-6B08-BAA804F0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7AF0E9F-A7B4-4192-8AA0-128C33D7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2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59FA-CA63-643C-7FE3-A7F6FA63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214" y="224745"/>
            <a:ext cx="6603657" cy="47779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4CC372-1F7D-480D-39DD-3DCC46E293E2}"/>
              </a:ext>
            </a:extLst>
          </p:cNvPr>
          <p:cNvSpPr/>
          <p:nvPr userDrawn="1"/>
        </p:nvSpPr>
        <p:spPr>
          <a:xfrm>
            <a:off x="1372047" y="1365138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Freeform 67">
            <a:extLst>
              <a:ext uri="{FF2B5EF4-FFF2-40B4-BE49-F238E27FC236}">
                <a16:creationId xmlns:a16="http://schemas.microsoft.com/office/drawing/2014/main" id="{58B16C88-6A77-99D5-4803-F1CCD6CDD002}"/>
              </a:ext>
            </a:extLst>
          </p:cNvPr>
          <p:cNvSpPr/>
          <p:nvPr userDrawn="1"/>
        </p:nvSpPr>
        <p:spPr>
          <a:xfrm>
            <a:off x="735228" y="1365138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E7CA6-E9FB-A82B-7BCD-304DF6C52572}"/>
              </a:ext>
            </a:extLst>
          </p:cNvPr>
          <p:cNvSpPr/>
          <p:nvPr userDrawn="1"/>
        </p:nvSpPr>
        <p:spPr>
          <a:xfrm>
            <a:off x="1372047" y="2283047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72">
            <a:extLst>
              <a:ext uri="{FF2B5EF4-FFF2-40B4-BE49-F238E27FC236}">
                <a16:creationId xmlns:a16="http://schemas.microsoft.com/office/drawing/2014/main" id="{A0C0C97C-AC64-2749-B2F6-5636A7E3BBC8}"/>
              </a:ext>
            </a:extLst>
          </p:cNvPr>
          <p:cNvSpPr/>
          <p:nvPr userDrawn="1"/>
        </p:nvSpPr>
        <p:spPr>
          <a:xfrm>
            <a:off x="735228" y="2283047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867177-480F-435A-3934-4C6A9860FC56}"/>
              </a:ext>
            </a:extLst>
          </p:cNvPr>
          <p:cNvSpPr/>
          <p:nvPr userDrawn="1"/>
        </p:nvSpPr>
        <p:spPr>
          <a:xfrm>
            <a:off x="1372047" y="3168153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76">
            <a:extLst>
              <a:ext uri="{FF2B5EF4-FFF2-40B4-BE49-F238E27FC236}">
                <a16:creationId xmlns:a16="http://schemas.microsoft.com/office/drawing/2014/main" id="{BBD25EE2-88C5-2928-62BE-065F1BBCBBC9}"/>
              </a:ext>
            </a:extLst>
          </p:cNvPr>
          <p:cNvSpPr/>
          <p:nvPr userDrawn="1"/>
        </p:nvSpPr>
        <p:spPr>
          <a:xfrm>
            <a:off x="735228" y="3168153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3BA0C-3917-416C-9228-4D008848D6C8}"/>
              </a:ext>
            </a:extLst>
          </p:cNvPr>
          <p:cNvSpPr/>
          <p:nvPr userDrawn="1"/>
        </p:nvSpPr>
        <p:spPr>
          <a:xfrm>
            <a:off x="1372047" y="4079424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80">
            <a:extLst>
              <a:ext uri="{FF2B5EF4-FFF2-40B4-BE49-F238E27FC236}">
                <a16:creationId xmlns:a16="http://schemas.microsoft.com/office/drawing/2014/main" id="{E8764D3B-20AF-4F2B-664A-31608E108B92}"/>
              </a:ext>
            </a:extLst>
          </p:cNvPr>
          <p:cNvSpPr/>
          <p:nvPr userDrawn="1"/>
        </p:nvSpPr>
        <p:spPr>
          <a:xfrm>
            <a:off x="735228" y="4079424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69B7D-CA51-6FC3-13A7-09288309A72A}"/>
              </a:ext>
            </a:extLst>
          </p:cNvPr>
          <p:cNvSpPr/>
          <p:nvPr userDrawn="1"/>
        </p:nvSpPr>
        <p:spPr>
          <a:xfrm>
            <a:off x="1372047" y="4973560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 84">
            <a:extLst>
              <a:ext uri="{FF2B5EF4-FFF2-40B4-BE49-F238E27FC236}">
                <a16:creationId xmlns:a16="http://schemas.microsoft.com/office/drawing/2014/main" id="{DBF5272B-12E9-6B15-4C17-41F13AF4CADD}"/>
              </a:ext>
            </a:extLst>
          </p:cNvPr>
          <p:cNvSpPr/>
          <p:nvPr userDrawn="1"/>
        </p:nvSpPr>
        <p:spPr>
          <a:xfrm>
            <a:off x="735228" y="4973560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2FCF9A-8135-F50D-083E-0E74D68DAB19}"/>
              </a:ext>
            </a:extLst>
          </p:cNvPr>
          <p:cNvSpPr/>
          <p:nvPr userDrawn="1"/>
        </p:nvSpPr>
        <p:spPr>
          <a:xfrm>
            <a:off x="7134656" y="1365138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106">
            <a:extLst>
              <a:ext uri="{FF2B5EF4-FFF2-40B4-BE49-F238E27FC236}">
                <a16:creationId xmlns:a16="http://schemas.microsoft.com/office/drawing/2014/main" id="{CF34C0FF-FEA6-37DD-989F-DD34C3884A59}"/>
              </a:ext>
            </a:extLst>
          </p:cNvPr>
          <p:cNvSpPr/>
          <p:nvPr userDrawn="1"/>
        </p:nvSpPr>
        <p:spPr>
          <a:xfrm>
            <a:off x="6386815" y="1365138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FE3F55-3F99-CCEA-5447-A95BE8991795}"/>
              </a:ext>
            </a:extLst>
          </p:cNvPr>
          <p:cNvSpPr/>
          <p:nvPr userDrawn="1"/>
        </p:nvSpPr>
        <p:spPr>
          <a:xfrm>
            <a:off x="7134656" y="3158517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554F69-607E-BF1F-1B64-E2812B0F632B}"/>
              </a:ext>
            </a:extLst>
          </p:cNvPr>
          <p:cNvSpPr/>
          <p:nvPr userDrawn="1"/>
        </p:nvSpPr>
        <p:spPr>
          <a:xfrm>
            <a:off x="7124718" y="2266989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reeform 103">
            <a:extLst>
              <a:ext uri="{FF2B5EF4-FFF2-40B4-BE49-F238E27FC236}">
                <a16:creationId xmlns:a16="http://schemas.microsoft.com/office/drawing/2014/main" id="{B535731C-A008-6F4F-397A-0D6A133BA5D2}"/>
              </a:ext>
            </a:extLst>
          </p:cNvPr>
          <p:cNvSpPr/>
          <p:nvPr userDrawn="1"/>
        </p:nvSpPr>
        <p:spPr>
          <a:xfrm>
            <a:off x="6386815" y="2264539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28" name="Freeform 100">
            <a:extLst>
              <a:ext uri="{FF2B5EF4-FFF2-40B4-BE49-F238E27FC236}">
                <a16:creationId xmlns:a16="http://schemas.microsoft.com/office/drawing/2014/main" id="{174174C7-5A30-199A-C9BA-0DB08D6B62E3}"/>
              </a:ext>
            </a:extLst>
          </p:cNvPr>
          <p:cNvSpPr/>
          <p:nvPr userDrawn="1"/>
        </p:nvSpPr>
        <p:spPr>
          <a:xfrm>
            <a:off x="6386815" y="3168492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83015-9045-010D-E14F-FD8E6367A0B0}"/>
              </a:ext>
            </a:extLst>
          </p:cNvPr>
          <p:cNvSpPr/>
          <p:nvPr userDrawn="1"/>
        </p:nvSpPr>
        <p:spPr>
          <a:xfrm>
            <a:off x="7124718" y="4160563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Freeform 97">
            <a:extLst>
              <a:ext uri="{FF2B5EF4-FFF2-40B4-BE49-F238E27FC236}">
                <a16:creationId xmlns:a16="http://schemas.microsoft.com/office/drawing/2014/main" id="{124CBC00-90EA-0A4F-1A86-54F99063D2DA}"/>
              </a:ext>
            </a:extLst>
          </p:cNvPr>
          <p:cNvSpPr/>
          <p:nvPr userDrawn="1"/>
        </p:nvSpPr>
        <p:spPr>
          <a:xfrm>
            <a:off x="6386815" y="4078340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36F7D-E009-3220-9C33-27EE16CF627C}"/>
              </a:ext>
            </a:extLst>
          </p:cNvPr>
          <p:cNvSpPr/>
          <p:nvPr userDrawn="1"/>
        </p:nvSpPr>
        <p:spPr>
          <a:xfrm>
            <a:off x="7124717" y="4967568"/>
            <a:ext cx="4202309" cy="8387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Freeform 94">
            <a:extLst>
              <a:ext uri="{FF2B5EF4-FFF2-40B4-BE49-F238E27FC236}">
                <a16:creationId xmlns:a16="http://schemas.microsoft.com/office/drawing/2014/main" id="{EF8ABD7B-1637-2EA6-03AE-0E77FF0CB6FC}"/>
              </a:ext>
            </a:extLst>
          </p:cNvPr>
          <p:cNvSpPr/>
          <p:nvPr userDrawn="1"/>
        </p:nvSpPr>
        <p:spPr>
          <a:xfrm>
            <a:off x="6386815" y="4967568"/>
            <a:ext cx="976098" cy="838740"/>
          </a:xfrm>
          <a:custGeom>
            <a:avLst/>
            <a:gdLst>
              <a:gd name="connsiteX0" fmla="*/ 0 w 1077693"/>
              <a:gd name="connsiteY0" fmla="*/ 0 h 926039"/>
              <a:gd name="connsiteX1" fmla="*/ 849093 w 1077693"/>
              <a:gd name="connsiteY1" fmla="*/ 0 h 926039"/>
              <a:gd name="connsiteX2" fmla="*/ 849093 w 1077693"/>
              <a:gd name="connsiteY2" fmla="*/ 330431 h 926039"/>
              <a:gd name="connsiteX3" fmla="*/ 1077693 w 1077693"/>
              <a:gd name="connsiteY3" fmla="*/ 463019 h 926039"/>
              <a:gd name="connsiteX4" fmla="*/ 849093 w 1077693"/>
              <a:gd name="connsiteY4" fmla="*/ 595607 h 926039"/>
              <a:gd name="connsiteX5" fmla="*/ 849093 w 1077693"/>
              <a:gd name="connsiteY5" fmla="*/ 926039 h 926039"/>
              <a:gd name="connsiteX6" fmla="*/ 0 w 1077693"/>
              <a:gd name="connsiteY6" fmla="*/ 926039 h 92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693" h="926039">
                <a:moveTo>
                  <a:pt x="0" y="0"/>
                </a:moveTo>
                <a:lnTo>
                  <a:pt x="849093" y="0"/>
                </a:lnTo>
                <a:lnTo>
                  <a:pt x="849093" y="330431"/>
                </a:lnTo>
                <a:lnTo>
                  <a:pt x="1077693" y="463019"/>
                </a:lnTo>
                <a:lnTo>
                  <a:pt x="849093" y="595607"/>
                </a:lnTo>
                <a:lnTo>
                  <a:pt x="849093" y="926039"/>
                </a:lnTo>
                <a:lnTo>
                  <a:pt x="0" y="9260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ctr"/>
            <a:endParaRPr lang="en-US" sz="2100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74C63AD-5C14-C3D3-EEBF-89EF95548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8948" y="1681772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4F61B4C3-6667-5841-5987-5C1C035ED9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5735" y="2557152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5F2635ED-FAEB-5031-401A-76EDEC719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18322" y="3442258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520DB641-1CBE-A0C9-409A-75BF87900C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3353" y="4352445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FE2B75D-0E2E-C18C-E6E9-010F8D6CD0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8611" y="5241673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85A64E3F-7E53-71C7-74A3-184344D3D8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0535" y="1676792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EB742281-94A6-FF0B-9023-D0BE50D976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97322" y="2552172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8334287D-B6E6-A067-5F5B-06B4D30E99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9909" y="3437278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FF338562-39B7-7035-DED7-BFAF2FD777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4940" y="4347465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35">
            <a:extLst>
              <a:ext uri="{FF2B5EF4-FFF2-40B4-BE49-F238E27FC236}">
                <a16:creationId xmlns:a16="http://schemas.microsoft.com/office/drawing/2014/main" id="{3EB922C0-BBF4-40BF-6046-AFE2A59BE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0198" y="5236693"/>
            <a:ext cx="3062566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35">
            <a:extLst>
              <a:ext uri="{FF2B5EF4-FFF2-40B4-BE49-F238E27FC236}">
                <a16:creationId xmlns:a16="http://schemas.microsoft.com/office/drawing/2014/main" id="{39C46862-C07D-5CE4-E34E-BC4BEA8D83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2196" y="1639243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7" name="Text Placeholder 35">
            <a:extLst>
              <a:ext uri="{FF2B5EF4-FFF2-40B4-BE49-F238E27FC236}">
                <a16:creationId xmlns:a16="http://schemas.microsoft.com/office/drawing/2014/main" id="{EAA73A19-95E0-E2BF-DF42-16DAB5359B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4225" y="2543874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F598DB97-4972-258D-3F8C-41179E72EF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4226" y="3442257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E8BD36BC-2204-4303-5FBE-6CB117976C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227" y="4347556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7E3DA61B-3216-69A1-464E-50F2288298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4227" y="5247665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51" name="Text Placeholder 35">
            <a:extLst>
              <a:ext uri="{FF2B5EF4-FFF2-40B4-BE49-F238E27FC236}">
                <a16:creationId xmlns:a16="http://schemas.microsoft.com/office/drawing/2014/main" id="{8975B9B1-742C-C52D-BD3B-EFBC2C7755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67184" y="1625416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52" name="Text Placeholder 35">
            <a:extLst>
              <a:ext uri="{FF2B5EF4-FFF2-40B4-BE49-F238E27FC236}">
                <a16:creationId xmlns:a16="http://schemas.microsoft.com/office/drawing/2014/main" id="{329C2806-F1D3-1A5B-0545-71B0F5DC20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39213" y="2530047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53" name="Text Placeholder 35">
            <a:extLst>
              <a:ext uri="{FF2B5EF4-FFF2-40B4-BE49-F238E27FC236}">
                <a16:creationId xmlns:a16="http://schemas.microsoft.com/office/drawing/2014/main" id="{02F40556-4F36-1BF6-C74A-E191AB1707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39214" y="3428430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54" name="Text Placeholder 35">
            <a:extLst>
              <a:ext uri="{FF2B5EF4-FFF2-40B4-BE49-F238E27FC236}">
                <a16:creationId xmlns:a16="http://schemas.microsoft.com/office/drawing/2014/main" id="{2AD96521-090B-2043-C611-EDA28327FB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9215" y="4333729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55" name="Text Placeholder 35">
            <a:extLst>
              <a:ext uri="{FF2B5EF4-FFF2-40B4-BE49-F238E27FC236}">
                <a16:creationId xmlns:a16="http://schemas.microsoft.com/office/drawing/2014/main" id="{802B72F2-3761-DC9A-EF29-4002ACA0EA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9215" y="5233838"/>
            <a:ext cx="467819" cy="290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38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965D-462D-CF4C-FFB0-3D3F316EB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0648" y="477700"/>
            <a:ext cx="7990703" cy="5575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ACBA8-D250-57E3-B09C-4F3CAD35DDF3}"/>
              </a:ext>
            </a:extLst>
          </p:cNvPr>
          <p:cNvSpPr/>
          <p:nvPr userDrawn="1"/>
        </p:nvSpPr>
        <p:spPr>
          <a:xfrm>
            <a:off x="654518" y="1280160"/>
            <a:ext cx="2435191" cy="1732547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F3515-0DFC-9D02-0942-404D6B3473D3}"/>
              </a:ext>
            </a:extLst>
          </p:cNvPr>
          <p:cNvSpPr/>
          <p:nvPr userDrawn="1"/>
        </p:nvSpPr>
        <p:spPr>
          <a:xfrm>
            <a:off x="654518" y="4562844"/>
            <a:ext cx="2470349" cy="1549667"/>
          </a:xfrm>
          <a:prstGeom prst="rect">
            <a:avLst/>
          </a:prstGeom>
          <a:solidFill>
            <a:srgbClr val="CE06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03FC2-39C8-EA77-ECD0-AC7FE90AA32E}"/>
              </a:ext>
            </a:extLst>
          </p:cNvPr>
          <p:cNvSpPr/>
          <p:nvPr userDrawn="1"/>
        </p:nvSpPr>
        <p:spPr>
          <a:xfrm>
            <a:off x="3167062" y="1284922"/>
            <a:ext cx="2178766" cy="904775"/>
          </a:xfrm>
          <a:prstGeom prst="rect">
            <a:avLst/>
          </a:prstGeom>
          <a:solidFill>
            <a:srgbClr val="CE06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5645C-B446-D909-D5C2-5162B3F8F3E5}"/>
              </a:ext>
            </a:extLst>
          </p:cNvPr>
          <p:cNvSpPr/>
          <p:nvPr userDrawn="1"/>
        </p:nvSpPr>
        <p:spPr>
          <a:xfrm>
            <a:off x="5428647" y="1280160"/>
            <a:ext cx="5769235" cy="832550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A857D-F2A5-DC4A-F6D9-FA1CA0364C76}"/>
              </a:ext>
            </a:extLst>
          </p:cNvPr>
          <p:cNvSpPr/>
          <p:nvPr userDrawn="1"/>
        </p:nvSpPr>
        <p:spPr>
          <a:xfrm>
            <a:off x="5428647" y="2184935"/>
            <a:ext cx="3294567" cy="11813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68FF36-F568-C899-ED23-57B7CF56A70E}"/>
              </a:ext>
            </a:extLst>
          </p:cNvPr>
          <p:cNvSpPr/>
          <p:nvPr userDrawn="1"/>
        </p:nvSpPr>
        <p:spPr>
          <a:xfrm>
            <a:off x="5428647" y="5273854"/>
            <a:ext cx="3294567" cy="866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5CBF3-61F9-CA9D-BEC0-852F12126CB8}"/>
              </a:ext>
            </a:extLst>
          </p:cNvPr>
          <p:cNvSpPr/>
          <p:nvPr userDrawn="1"/>
        </p:nvSpPr>
        <p:spPr>
          <a:xfrm>
            <a:off x="3176337" y="3916545"/>
            <a:ext cx="2169492" cy="849664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523EC-3A54-9B2E-F918-C1F554F4B0F4}"/>
              </a:ext>
            </a:extLst>
          </p:cNvPr>
          <p:cNvSpPr/>
          <p:nvPr userDrawn="1"/>
        </p:nvSpPr>
        <p:spPr>
          <a:xfrm>
            <a:off x="8820319" y="2184935"/>
            <a:ext cx="2377563" cy="2368364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25A8CA7-F225-4C3E-4569-BE0E15F697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3128963"/>
            <a:ext cx="2435225" cy="13176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FFED35F-CBB7-02D2-6591-B67233162A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621" y="2263362"/>
            <a:ext cx="2169491" cy="1579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0D94B70-DFF8-B678-80FC-D819A8070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00" y="4843463"/>
            <a:ext cx="2170113" cy="12684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0EF3E6-35F0-8B37-45A4-91FA61823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9250" y="3429000"/>
            <a:ext cx="3290888" cy="1757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A061D5A-71D8-060A-803A-6EF3847B79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6975" y="4627563"/>
            <a:ext cx="2378075" cy="15128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6854C92-CA42-E6BC-1ADD-BAF29AED92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248" y="1923456"/>
            <a:ext cx="2108887" cy="580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70093D3B-08EC-762A-B807-7BFEDBAFA9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5248" y="5047291"/>
            <a:ext cx="2108887" cy="580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CE4B443C-D1B8-44A5-CA88-D3E4C8E4D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04734" y="1455577"/>
            <a:ext cx="2108887" cy="580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81ED4730-3373-656B-45F9-F20876C712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6225" y="4046054"/>
            <a:ext cx="2108887" cy="580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30AC86-0296-2234-94CB-B064590DF5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29631" y="1550143"/>
            <a:ext cx="3381417" cy="268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FEBA6AF0-EC96-BEA3-94A7-523ACF6352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35694" y="2481452"/>
            <a:ext cx="2877999" cy="647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41669D05-1648-D6EC-F5CF-51487F6982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5693" y="5464364"/>
            <a:ext cx="2877999" cy="647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2D574EC6-7DDB-B663-3BC2-E499762CCB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54543" y="2986578"/>
            <a:ext cx="1673615" cy="647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005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8880-D19F-598E-5E97-5A0B0E09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56418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7D5E-431A-4A6C-707F-11DA26E20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6419"/>
            <a:ext cx="6172200" cy="51046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EA285-0D39-EF8F-BB6B-5E85D01A2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58011-881E-0674-1E5B-293F0124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829F-0EB1-03BD-C18D-E30F0797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96176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E1AB9-AD33-E6B3-350A-0E480B2B2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5B5F1-5E93-5226-D552-A6EF3DB16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94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BEA4-2367-8C28-B4AF-77CCB0BA6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9" y="685265"/>
            <a:ext cx="7399638" cy="703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51AE93-65C2-1AFA-180F-69EE0B2CFE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08309"/>
            <a:ext cx="12192000" cy="52496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36490-A627-2931-B710-D678473439FD}"/>
              </a:ext>
            </a:extLst>
          </p:cNvPr>
          <p:cNvSpPr/>
          <p:nvPr userDrawn="1"/>
        </p:nvSpPr>
        <p:spPr>
          <a:xfrm>
            <a:off x="0" y="1608309"/>
            <a:ext cx="12192000" cy="5249691"/>
          </a:xfrm>
          <a:prstGeom prst="rect">
            <a:avLst/>
          </a:prstGeom>
          <a:solidFill>
            <a:srgbClr val="1B335F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B753DD1F-CBF3-B33B-3753-55CC9EAD2D4F}"/>
              </a:ext>
            </a:extLst>
          </p:cNvPr>
          <p:cNvSpPr/>
          <p:nvPr userDrawn="1"/>
        </p:nvSpPr>
        <p:spPr>
          <a:xfrm>
            <a:off x="4535938" y="2047329"/>
            <a:ext cx="3506624" cy="212041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355600" dir="5594721" rotWithShape="0">
              <a:srgbClr val="272B2F">
                <a:alpha val="19690"/>
              </a:srgbClr>
            </a:outerShdw>
          </a:effectLst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defRPr sz="30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B9A91875-FCF1-BFEF-7CA0-79B78691A594}"/>
              </a:ext>
            </a:extLst>
          </p:cNvPr>
          <p:cNvSpPr/>
          <p:nvPr userDrawn="1"/>
        </p:nvSpPr>
        <p:spPr>
          <a:xfrm>
            <a:off x="373829" y="2047329"/>
            <a:ext cx="3802180" cy="439561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355600" dir="5594721" rotWithShape="0">
              <a:srgbClr val="272B2F">
                <a:alpha val="19690"/>
              </a:srgbClr>
            </a:outerShdw>
          </a:effectLst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defRPr sz="30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Rechteck">
            <a:extLst>
              <a:ext uri="{FF2B5EF4-FFF2-40B4-BE49-F238E27FC236}">
                <a16:creationId xmlns:a16="http://schemas.microsoft.com/office/drawing/2014/main" id="{3D849DE3-FE17-71A4-F8F2-E0E9A744AE4F}"/>
              </a:ext>
            </a:extLst>
          </p:cNvPr>
          <p:cNvSpPr/>
          <p:nvPr userDrawn="1"/>
        </p:nvSpPr>
        <p:spPr>
          <a:xfrm>
            <a:off x="8243311" y="2056166"/>
            <a:ext cx="3506624" cy="211157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355600" dir="5594721" rotWithShape="0">
              <a:srgbClr val="272B2F">
                <a:alpha val="19690"/>
              </a:srgbClr>
            </a:outerShdw>
          </a:effectLst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defRPr sz="30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Rechteck">
            <a:extLst>
              <a:ext uri="{FF2B5EF4-FFF2-40B4-BE49-F238E27FC236}">
                <a16:creationId xmlns:a16="http://schemas.microsoft.com/office/drawing/2014/main" id="{EE15F6A8-68ED-6316-EC2B-7AD6BE23680D}"/>
              </a:ext>
            </a:extLst>
          </p:cNvPr>
          <p:cNvSpPr/>
          <p:nvPr userDrawn="1"/>
        </p:nvSpPr>
        <p:spPr>
          <a:xfrm>
            <a:off x="4535938" y="4331368"/>
            <a:ext cx="3506624" cy="211157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355600" dir="5594721" rotWithShape="0">
              <a:srgbClr val="272B2F">
                <a:alpha val="19690"/>
              </a:srgbClr>
            </a:outerShdw>
          </a:effectLst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defRPr sz="30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Rechteck">
            <a:extLst>
              <a:ext uri="{FF2B5EF4-FFF2-40B4-BE49-F238E27FC236}">
                <a16:creationId xmlns:a16="http://schemas.microsoft.com/office/drawing/2014/main" id="{E7158ECA-194E-28DD-B405-9898B4D6071D}"/>
              </a:ext>
            </a:extLst>
          </p:cNvPr>
          <p:cNvSpPr/>
          <p:nvPr userDrawn="1"/>
        </p:nvSpPr>
        <p:spPr>
          <a:xfrm>
            <a:off x="8243311" y="4331368"/>
            <a:ext cx="3506624" cy="211157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355600" dir="5594721" rotWithShape="0">
              <a:srgbClr val="272B2F">
                <a:alpha val="19690"/>
              </a:srgbClr>
            </a:outerShdw>
          </a:effectLst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defRPr sz="30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08DD2FB-71EC-C684-93F7-35009780C1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40" y="2810795"/>
            <a:ext cx="3464308" cy="858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BBD04D8-02A6-D1FF-6D36-44C2A3A77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440" y="3889142"/>
            <a:ext cx="3195637" cy="278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106428A-DECA-AD2E-BF29-8E2FE4FE1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6742" y="2451986"/>
            <a:ext cx="3464308" cy="858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C3FCE5B-F50B-87DE-C8BA-0CF1440EB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6742" y="3530333"/>
            <a:ext cx="3195637" cy="278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186B6C0-435F-C595-78EE-9F3CC1B49E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8716" y="4615055"/>
            <a:ext cx="3464308" cy="858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ABC6586-B2AA-1678-CF8E-8D24662A0C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8716" y="5693402"/>
            <a:ext cx="3195637" cy="278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3C980EEA-B806-64CC-3888-49697F5EC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5627" y="2464794"/>
            <a:ext cx="3464308" cy="858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9175902-3B46-FFD0-0F7E-52DBC61481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5627" y="3543141"/>
            <a:ext cx="3195637" cy="278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D69EF7B-5827-9B37-8F08-3D67722BC9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3773" y="4605243"/>
            <a:ext cx="3464308" cy="858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CB9E6CFD-3D9F-78A1-3651-3DC2DD2F5D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3773" y="5683590"/>
            <a:ext cx="3195637" cy="278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87601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F6BB-64A0-E8C6-45A5-6823FA8D5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7074" y="6356350"/>
            <a:ext cx="46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F7AF0E9F-A7B4-4192-8AA0-128C33D70E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842501" y="288267"/>
            <a:ext cx="1863724" cy="521357"/>
            <a:chOff x="4660901" y="231118"/>
            <a:chExt cx="3206748" cy="852994"/>
          </a:xfrm>
        </p:grpSpPr>
        <p:pic>
          <p:nvPicPr>
            <p:cNvPr id="9" name="Picture 2" descr="Bach Khoa Innovation 2025"/>
            <p:cNvPicPr>
              <a:picLocks noChangeAspect="1" noChangeArrowheads="1"/>
            </p:cNvPicPr>
            <p:nvPr userDrawn="1"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172" y="353287"/>
              <a:ext cx="2074477" cy="73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ường Đại học Bách khoa, Đại học Quốc gia Thành phố Hồ Chí Minh –  Wikipedia tiếng Việt"/>
            <p:cNvPicPr>
              <a:picLocks noChangeAspect="1" noChangeArrowheads="1"/>
            </p:cNvPicPr>
            <p:nvPr userDrawn="1"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901" y="231118"/>
              <a:ext cx="844549" cy="852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 Placeholder 35">
            <a:extLst>
              <a:ext uri="{FF2B5EF4-FFF2-40B4-BE49-F238E27FC236}">
                <a16:creationId xmlns:a16="http://schemas.microsoft.com/office/drawing/2014/main" id="{274C63AD-5C14-C3D3-EEBF-89EF95548A20}"/>
              </a:ext>
            </a:extLst>
          </p:cNvPr>
          <p:cNvSpPr txBox="1">
            <a:spLocks/>
          </p:cNvSpPr>
          <p:nvPr userDrawn="1"/>
        </p:nvSpPr>
        <p:spPr>
          <a:xfrm>
            <a:off x="0" y="6294421"/>
            <a:ext cx="12192000" cy="427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0">
                <a:solidFill>
                  <a:srgbClr val="1C3F8C"/>
                </a:solidFill>
                <a:latin typeface="Montserrat Light" pitchFamily="2" charset="0"/>
              </a:rPr>
              <a:t>VIETNAM NATIONAL UNIVERSITY HO CHI MINH CITY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i="0">
                <a:solidFill>
                  <a:srgbClr val="1C3F8C"/>
                </a:solidFill>
                <a:latin typeface="Montserrat Light" pitchFamily="2" charset="0"/>
              </a:rPr>
              <a:t>HO CHI MINH CITY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2011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50" r:id="rId3"/>
    <p:sldLayoutId id="2147483652" r:id="rId4"/>
    <p:sldLayoutId id="2147483651" r:id="rId5"/>
    <p:sldLayoutId id="2147483654" r:id="rId6"/>
    <p:sldLayoutId id="2147483656" r:id="rId7"/>
    <p:sldLayoutId id="2147483657" r:id="rId8"/>
    <p:sldLayoutId id="2147483658" r:id="rId9"/>
    <p:sldLayoutId id="2147483668" r:id="rId10"/>
    <p:sldLayoutId id="2147483659" r:id="rId11"/>
    <p:sldLayoutId id="2147483669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53E97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Google Sans" panose="020B0503030502040204" pitchFamily="34" charset="0"/>
          <a:ea typeface="Google Sans" panose="020B0503030502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Google Sans" panose="020B0503030502040204" pitchFamily="34" charset="0"/>
          <a:ea typeface="Google Sans" panose="020B0503030502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Google Sans" panose="020B0503030502040204" pitchFamily="34" charset="0"/>
          <a:ea typeface="Google Sans" panose="020B0503030502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ogle Sans" panose="020B0503030502040204" pitchFamily="34" charset="0"/>
          <a:ea typeface="Google Sans" panose="020B0503030502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Google Sans" panose="020B0503030502040204" pitchFamily="34" charset="0"/>
          <a:ea typeface="Google Sans" panose="020B0503030502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737396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rgbClr val="F8820C"/>
                </a:solidFill>
              </a:rPr>
              <a:t>ROUND 2</a:t>
            </a:r>
            <a:br>
              <a:rPr lang="en-US" sz="3600" b="1" i="1">
                <a:solidFill>
                  <a:srgbClr val="F8820C"/>
                </a:solidFill>
              </a:rPr>
            </a:br>
            <a:r>
              <a:rPr lang="en-US" sz="3600" b="1" i="1">
                <a:solidFill>
                  <a:srgbClr val="134282"/>
                </a:solidFill>
              </a:rPr>
              <a:t>UNIVERSITY STUDENT 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69741-19D6-67AE-9110-261E4D70AAFE}"/>
              </a:ext>
            </a:extLst>
          </p:cNvPr>
          <p:cNvSpPr txBox="1"/>
          <p:nvPr/>
        </p:nvSpPr>
        <p:spPr>
          <a:xfrm>
            <a:off x="766995" y="1937725"/>
            <a:ext cx="106580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3800" b="1">
                <a:solidFill>
                  <a:srgbClr val="134282"/>
                </a:solidFill>
              </a:rPr>
              <a:t>AITEK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E96CC-3019-245A-E064-67762AE2CF0A}"/>
              </a:ext>
            </a:extLst>
          </p:cNvPr>
          <p:cNvSpPr txBox="1"/>
          <p:nvPr/>
        </p:nvSpPr>
        <p:spPr>
          <a:xfrm>
            <a:off x="523405" y="3913930"/>
            <a:ext cx="111451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400" b="1" i="1" err="1">
                <a:solidFill>
                  <a:srgbClr val="134282"/>
                </a:solidFill>
              </a:rPr>
              <a:t>AutoMate</a:t>
            </a:r>
            <a:r>
              <a:rPr lang="en-US" sz="4400" b="1" i="1">
                <a:solidFill>
                  <a:srgbClr val="134282"/>
                </a:solidFill>
                <a:effectLst/>
              </a:rPr>
              <a:t>: Make Your Drive, Make Your Style</a:t>
            </a:r>
            <a:endParaRPr lang="en-US" sz="440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B63452-A81F-C749-D4B2-85B66FE308E9}"/>
              </a:ext>
            </a:extLst>
          </p:cNvPr>
          <p:cNvSpPr txBox="1"/>
          <p:nvPr/>
        </p:nvSpPr>
        <p:spPr>
          <a:xfrm>
            <a:off x="523405" y="5213028"/>
            <a:ext cx="88367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134282"/>
                </a:solidFill>
              </a:rPr>
              <a:t>Email: </a:t>
            </a:r>
            <a:r>
              <a:rPr lang="en-US" sz="2000" err="1">
                <a:solidFill>
                  <a:srgbClr val="134282"/>
                </a:solidFill>
              </a:rPr>
              <a:t>aitek.automate@gmail.com</a:t>
            </a:r>
            <a:endParaRPr lang="en-US" sz="2000">
              <a:solidFill>
                <a:srgbClr val="134282"/>
              </a:solidFill>
            </a:endParaRPr>
          </a:p>
          <a:p>
            <a:r>
              <a:rPr lang="en-US" sz="2000">
                <a:solidFill>
                  <a:srgbClr val="134282"/>
                </a:solidFill>
              </a:rPr>
              <a:t>Hotline: 0703 536 941</a:t>
            </a:r>
          </a:p>
          <a:p>
            <a:r>
              <a:rPr lang="en-US" sz="2000">
                <a:solidFill>
                  <a:srgbClr val="134282"/>
                </a:solidFill>
              </a:rPr>
              <a:t>Address: HCMUT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A2BC7-9A73-42D0-8848-23777C52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5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55434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3. MARKET FEASIBILITY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5950" y="6356350"/>
            <a:ext cx="466725" cy="365125"/>
          </a:xfrm>
        </p:spPr>
        <p:txBody>
          <a:bodyPr/>
          <a:lstStyle/>
          <a:p>
            <a:fld id="{F7AF0E9F-A7B4-4192-8AA0-128C33D70E75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814774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660A610-6442-4AE9-B305-A8630565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60137"/>
              </p:ext>
            </p:extLst>
          </p:nvPr>
        </p:nvGraphicFramePr>
        <p:xfrm>
          <a:off x="2142630" y="978301"/>
          <a:ext cx="7906740" cy="5196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90">
                  <a:extLst>
                    <a:ext uri="{9D8B030D-6E8A-4147-A177-3AD203B41FA5}">
                      <a16:colId xmlns:a16="http://schemas.microsoft.com/office/drawing/2014/main" val="4291571861"/>
                    </a:ext>
                  </a:extLst>
                </a:gridCol>
                <a:gridCol w="1653877">
                  <a:extLst>
                    <a:ext uri="{9D8B030D-6E8A-4147-A177-3AD203B41FA5}">
                      <a16:colId xmlns:a16="http://schemas.microsoft.com/office/drawing/2014/main" val="4203428629"/>
                    </a:ext>
                  </a:extLst>
                </a:gridCol>
                <a:gridCol w="1534143">
                  <a:extLst>
                    <a:ext uri="{9D8B030D-6E8A-4147-A177-3AD203B41FA5}">
                      <a16:colId xmlns:a16="http://schemas.microsoft.com/office/drawing/2014/main" val="2445143586"/>
                    </a:ext>
                  </a:extLst>
                </a:gridCol>
                <a:gridCol w="1590996">
                  <a:extLst>
                    <a:ext uri="{9D8B030D-6E8A-4147-A177-3AD203B41FA5}">
                      <a16:colId xmlns:a16="http://schemas.microsoft.com/office/drawing/2014/main" val="436306589"/>
                    </a:ext>
                  </a:extLst>
                </a:gridCol>
                <a:gridCol w="1688334">
                  <a:extLst>
                    <a:ext uri="{9D8B030D-6E8A-4147-A177-3AD203B41FA5}">
                      <a16:colId xmlns:a16="http://schemas.microsoft.com/office/drawing/2014/main" val="3943573445"/>
                    </a:ext>
                  </a:extLst>
                </a:gridCol>
              </a:tblGrid>
              <a:tr h="50865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Criteria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err="1">
                          <a:effectLst/>
                        </a:rPr>
                        <a:t>AutoMate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VinFast ViVi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NOMI / Chinese EVs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Mercedes MBUX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6280400"/>
                  </a:ext>
                </a:extLst>
              </a:tr>
              <a:tr h="50865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Offline capability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1988462"/>
                  </a:ext>
                </a:extLst>
              </a:tr>
              <a:tr h="63002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Hardware-level control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535481"/>
                  </a:ext>
                </a:extLst>
              </a:tr>
              <a:tr h="54800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Retrofit / Old car support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7441828"/>
                  </a:ext>
                </a:extLst>
              </a:tr>
              <a:tr h="54800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Vietnamese voice support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823069"/>
                  </a:ext>
                </a:extLst>
              </a:tr>
              <a:tr h="53769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User installation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279365"/>
                  </a:ext>
                </a:extLst>
              </a:tr>
              <a:tr h="54800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Reputation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8604255"/>
                  </a:ext>
                </a:extLst>
              </a:tr>
              <a:tr h="54800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Estimated cost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6396753"/>
                  </a:ext>
                </a:extLst>
              </a:tr>
              <a:tr h="50865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</a:rPr>
                        <a:t>Best suited for...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Flexible vehicles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b="1" err="1">
                          <a:effectLst/>
                          <a:latin typeface="+mn-lt"/>
                        </a:rPr>
                        <a:t>VinFast</a:t>
                      </a:r>
                      <a:r>
                        <a:rPr lang="en-US" sz="1600" b="1">
                          <a:effectLst/>
                          <a:latin typeface="+mn-lt"/>
                        </a:rPr>
                        <a:t> owners</a:t>
                      </a:r>
                      <a:endParaRPr lang="en-US" sz="20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</a:rPr>
                        <a:t>EV drivers valuing UI aesthetics</a:t>
                      </a:r>
                      <a:endParaRPr lang="en-US" sz="20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</a:rPr>
                        <a:t>High-end infotainment users</a:t>
                      </a:r>
                      <a:endParaRPr lang="en-US" sz="20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532313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6E150D4-D8D7-75BE-DEF5-99712EDBBC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1407513"/>
            <a:ext cx="613228" cy="613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4CE84-99BA-41D3-8E88-B18FF4FBB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279" y="2009004"/>
            <a:ext cx="613228" cy="6132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16B56-A442-4841-82A6-7B9DF882DC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2633969"/>
            <a:ext cx="613228" cy="613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3179A6-8F76-453D-8095-CFB1DA15D2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3182942"/>
            <a:ext cx="613228" cy="6132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590E0A-D00B-4785-AB2E-44DD32B613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3729655"/>
            <a:ext cx="613228" cy="613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1B58A2-1596-4583-A121-FBA85E8284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520" y="4229212"/>
            <a:ext cx="613228" cy="613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0B91A1-99F3-4295-8E86-DC39073F3F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4811993"/>
            <a:ext cx="613228" cy="613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EBD945-0E8A-470F-90CD-C43D59A368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115" y="4229212"/>
            <a:ext cx="613228" cy="613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5494F4-6BF4-4209-A6B9-984E25BB9C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279" y="1461380"/>
            <a:ext cx="613228" cy="6132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F4149F-0137-4BD3-914A-064B92A5F4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279" y="3147786"/>
            <a:ext cx="613228" cy="6132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C922A8-A493-4141-BC76-F11AD0ADBA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981" y="2049396"/>
            <a:ext cx="613228" cy="6132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BEEB65-B38C-4BB7-AAE5-846FCAF47C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981" y="3147786"/>
            <a:ext cx="613228" cy="6132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A68115-6A34-4E12-AAC0-55BB220050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951" y="1461380"/>
            <a:ext cx="613228" cy="6132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90427E-AD3C-4CA2-B270-66937B4AE4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951" y="4271290"/>
            <a:ext cx="613228" cy="613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C97A63-C861-480E-8B9F-2763C11466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951" y="3147786"/>
            <a:ext cx="613228" cy="6132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38F727-438B-4C62-B828-40A562293B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34" y="2698224"/>
            <a:ext cx="484718" cy="4847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64241D-79E0-44B2-BE99-FC17012AB8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34" y="3777127"/>
            <a:ext cx="484718" cy="484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F10A73-7DA8-41DC-A454-1FD41423AF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4316164"/>
            <a:ext cx="484718" cy="484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3E0ACC2-BC6C-4B9A-882B-535F8D9FC7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34" y="4890318"/>
            <a:ext cx="484718" cy="48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981A1A-8880-442B-B872-F27291704A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370" y="1517352"/>
            <a:ext cx="484718" cy="4847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3850433-C858-4398-892B-C6A693A514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370" y="2698224"/>
            <a:ext cx="484718" cy="4847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A4754DD-7468-42E2-94EA-B86457C3F3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370" y="3758742"/>
            <a:ext cx="484718" cy="4847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0C5AA9A-3883-43D4-A532-D0532DC215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079" y="2120001"/>
            <a:ext cx="484718" cy="4847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C306C6-E68F-4C94-8939-D077807854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370" y="4876248"/>
            <a:ext cx="484718" cy="4847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588888-109C-4CBB-9A6C-33AA1ED025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951" y="2126479"/>
            <a:ext cx="484718" cy="4847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A32574C-4305-495B-8DAF-4301A84072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951" y="2678676"/>
            <a:ext cx="484718" cy="48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32C4DC-5495-480A-8833-D035A1F626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951" y="3768005"/>
            <a:ext cx="484718" cy="4847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450C65-5D5C-4320-9E5B-CB659538D9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6291" y="4889050"/>
            <a:ext cx="484718" cy="4847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34BA81-834C-4878-B758-C08E2493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412533" y="326309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3. MARKET FEASIBILITY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11</a:t>
            </a:fld>
            <a:endParaRPr lang="en-US"/>
          </a:p>
        </p:txBody>
      </p:sp>
      <p:sp>
        <p:nvSpPr>
          <p:cNvPr id="16" name="Quad Arrow 15">
            <a:extLst>
              <a:ext uri="{FF2B5EF4-FFF2-40B4-BE49-F238E27FC236}">
                <a16:creationId xmlns:a16="http://schemas.microsoft.com/office/drawing/2014/main" id="{1F4EC40E-E528-A9B2-32EE-04EEEB07DE8C}"/>
              </a:ext>
            </a:extLst>
          </p:cNvPr>
          <p:cNvSpPr/>
          <p:nvPr/>
        </p:nvSpPr>
        <p:spPr>
          <a:xfrm>
            <a:off x="3494375" y="947743"/>
            <a:ext cx="5185279" cy="4978781"/>
          </a:xfrm>
          <a:prstGeom prst="quadArrow">
            <a:avLst>
              <a:gd name="adj1" fmla="val 5381"/>
              <a:gd name="adj2" fmla="val 8388"/>
              <a:gd name="adj3" fmla="val 5000"/>
            </a:avLst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C4405-1EA7-C70D-0679-0BBE4DAF5996}"/>
              </a:ext>
            </a:extLst>
          </p:cNvPr>
          <p:cNvSpPr txBox="1"/>
          <p:nvPr/>
        </p:nvSpPr>
        <p:spPr>
          <a:xfrm>
            <a:off x="5361512" y="476744"/>
            <a:ext cx="1759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/>
              <a:t>High price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1337D3-91E1-6012-DBD4-9AEB722A5122}"/>
              </a:ext>
            </a:extLst>
          </p:cNvPr>
          <p:cNvSpPr txBox="1"/>
          <p:nvPr/>
        </p:nvSpPr>
        <p:spPr>
          <a:xfrm>
            <a:off x="8679654" y="3213556"/>
            <a:ext cx="187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/>
              <a:t>High quality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4866FA-D226-DA7A-DFF4-9175CB3CC7D0}"/>
              </a:ext>
            </a:extLst>
          </p:cNvPr>
          <p:cNvSpPr txBox="1"/>
          <p:nvPr/>
        </p:nvSpPr>
        <p:spPr>
          <a:xfrm>
            <a:off x="5422508" y="5835131"/>
            <a:ext cx="171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/>
              <a:t>Low price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E746E0-9C86-63C0-CA5E-35ACF06654C3}"/>
              </a:ext>
            </a:extLst>
          </p:cNvPr>
          <p:cNvSpPr txBox="1"/>
          <p:nvPr/>
        </p:nvSpPr>
        <p:spPr>
          <a:xfrm>
            <a:off x="1848679" y="3098579"/>
            <a:ext cx="18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/>
              <a:t>Low quality</a:t>
            </a:r>
          </a:p>
        </p:txBody>
      </p:sp>
      <p:pic>
        <p:nvPicPr>
          <p:cNvPr id="25" name="Picture 24" descr="Nio Logo PNG Vector (SVG) Free Download">
            <a:extLst>
              <a:ext uri="{FF2B5EF4-FFF2-40B4-BE49-F238E27FC236}">
                <a16:creationId xmlns:a16="http://schemas.microsoft.com/office/drawing/2014/main" id="{E390D6A7-D6FA-6D35-3DA2-A045E2BD4D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897" y="1626440"/>
            <a:ext cx="1250066" cy="125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6AC0F8-E854-2DBF-D771-5032F7C6C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3720" y="4568753"/>
            <a:ext cx="1230122" cy="369332"/>
          </a:xfrm>
          <a:prstGeom prst="rect">
            <a:avLst/>
          </a:prstGeom>
        </p:spPr>
      </p:pic>
      <p:sp>
        <p:nvSpPr>
          <p:cNvPr id="31" name="Alternate Process 30">
            <a:extLst>
              <a:ext uri="{FF2B5EF4-FFF2-40B4-BE49-F238E27FC236}">
                <a16:creationId xmlns:a16="http://schemas.microsoft.com/office/drawing/2014/main" id="{4802B679-50C9-03D9-4A8C-AC25ADB60777}"/>
              </a:ext>
            </a:extLst>
          </p:cNvPr>
          <p:cNvSpPr/>
          <p:nvPr/>
        </p:nvSpPr>
        <p:spPr>
          <a:xfrm>
            <a:off x="6489971" y="4528494"/>
            <a:ext cx="1286392" cy="475322"/>
          </a:xfrm>
          <a:prstGeom prst="flowChartAlternateProcess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BC2EC-C004-2A5F-12A6-54E82B647CAA}"/>
              </a:ext>
            </a:extLst>
          </p:cNvPr>
          <p:cNvSpPr txBox="1"/>
          <p:nvPr/>
        </p:nvSpPr>
        <p:spPr>
          <a:xfrm>
            <a:off x="697492" y="715201"/>
            <a:ext cx="4456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ea typeface="Silom" pitchFamily="2" charset="-34"/>
                <a:cs typeface="Silom" pitchFamily="2" charset="-34"/>
              </a:rPr>
              <a:t>C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  <a:effectLst/>
                <a:ea typeface="Silom" pitchFamily="2" charset="-34"/>
                <a:cs typeface="Silom" pitchFamily="2" charset="-34"/>
              </a:rPr>
              <a:t>ompetitive matrix</a:t>
            </a:r>
            <a:r>
              <a:rPr lang="en-VN" sz="4000" b="1">
                <a:solidFill>
                  <a:schemeClr val="accent5">
                    <a:lumMod val="75000"/>
                  </a:schemeClr>
                </a:solidFill>
                <a:effectLst/>
                <a:ea typeface="Silom" pitchFamily="2" charset="-34"/>
                <a:cs typeface="Silom" pitchFamily="2" charset="-34"/>
              </a:rPr>
              <a:t> </a:t>
            </a:r>
            <a:endParaRPr lang="en-VN" sz="4000" b="1">
              <a:solidFill>
                <a:schemeClr val="accent5">
                  <a:lumMod val="75000"/>
                </a:schemeClr>
              </a:solidFill>
              <a:ea typeface="Silom" pitchFamily="2" charset="-34"/>
              <a:cs typeface="Silo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C6B00-82E7-48CA-BE9E-4750596C7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7" b="89972" l="10000" r="96625">
                        <a14:foregroundMark x1="6875" y1="87006" x2="51375" y2="87571"/>
                        <a14:foregroundMark x1="51375" y1="87571" x2="96625" y2="86723"/>
                        <a14:foregroundMark x1="96625" y1="86723" x2="96625" y2="86723"/>
                        <a14:backgroundMark x1="3875" y1="87006" x2="6851" y2="87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42" y="1482450"/>
            <a:ext cx="666087" cy="589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CE377-4B44-4352-B04A-1C1D17894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526" y1="48909" x2="58459" y2="55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2920" y="848514"/>
            <a:ext cx="1563270" cy="1123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B0DC60-7FED-4674-A48D-98DFEFB33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2485" y="1456212"/>
            <a:ext cx="1140435" cy="641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600AD7-26EE-44A9-9382-326D6070A5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30" y="1410106"/>
            <a:ext cx="991804" cy="766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0E4F23-C6DF-446E-B4A5-0D0E7C594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5255" y="3768371"/>
            <a:ext cx="587447" cy="587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15E6-E30F-44C9-B726-6236D914D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090" y="3711972"/>
            <a:ext cx="666087" cy="6660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F05430-FB9A-4DEB-90C6-0DEDBB3E4533}"/>
              </a:ext>
            </a:extLst>
          </p:cNvPr>
          <p:cNvSpPr/>
          <p:nvPr/>
        </p:nvSpPr>
        <p:spPr>
          <a:xfrm>
            <a:off x="9448800" y="226268"/>
            <a:ext cx="2540000" cy="101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A7D7B-B1FF-269A-321D-5C0172FD3A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77" y="828154"/>
            <a:ext cx="11502021" cy="55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4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B931B-ADB0-C001-EA8D-414DC1A09F96}"/>
              </a:ext>
            </a:extLst>
          </p:cNvPr>
          <p:cNvSpPr txBox="1"/>
          <p:nvPr/>
        </p:nvSpPr>
        <p:spPr>
          <a:xfrm>
            <a:off x="3951507" y="737056"/>
            <a:ext cx="428898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VN" sz="7200" b="1">
                <a:solidFill>
                  <a:schemeClr val="accent1"/>
                </a:solidFill>
                <a:ea typeface="Silom" pitchFamily="2" charset="-34"/>
                <a:cs typeface="Silom" pitchFamily="2" charset="-34"/>
              </a:rPr>
              <a:t>PRICE LIST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B3523C-EF4D-C993-BE7D-7CC49DA18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83070"/>
              </p:ext>
            </p:extLst>
          </p:nvPr>
        </p:nvGraphicFramePr>
        <p:xfrm>
          <a:off x="323263" y="1892979"/>
          <a:ext cx="11426336" cy="4227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3168">
                  <a:extLst>
                    <a:ext uri="{9D8B030D-6E8A-4147-A177-3AD203B41FA5}">
                      <a16:colId xmlns:a16="http://schemas.microsoft.com/office/drawing/2014/main" val="2735753484"/>
                    </a:ext>
                  </a:extLst>
                </a:gridCol>
                <a:gridCol w="5713168">
                  <a:extLst>
                    <a:ext uri="{9D8B030D-6E8A-4147-A177-3AD203B41FA5}">
                      <a16:colId xmlns:a16="http://schemas.microsoft.com/office/drawing/2014/main" val="3433273382"/>
                    </a:ext>
                  </a:extLst>
                </a:gridCol>
              </a:tblGrid>
              <a:tr h="845812">
                <a:tc>
                  <a:txBody>
                    <a:bodyPr/>
                    <a:lstStyle/>
                    <a:p>
                      <a:pPr algn="ctr"/>
                      <a:r>
                        <a:rPr lang="en-VN" sz="3600" b="1" i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MOGI </a:t>
                      </a:r>
                      <a:r>
                        <a:rPr lang="vi-VN" sz="3600" b="1" i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standard</a:t>
                      </a:r>
                      <a:endParaRPr lang="en-VN" sz="1600" b="1" i="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48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2,999,000</a:t>
                      </a:r>
                      <a:endParaRPr lang="en-VN" sz="4800" b="1" i="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085695"/>
                  </a:ext>
                </a:extLst>
              </a:tr>
              <a:tr h="8455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600" b="1" i="0" kern="12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MOGI </a:t>
                      </a:r>
                      <a:r>
                        <a:rPr lang="vi-VN" sz="3600" b="1" i="0" kern="120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lite</a:t>
                      </a:r>
                      <a:endParaRPr lang="en-VN" sz="3600" b="1" i="0" kern="120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800" b="1" i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999,000</a:t>
                      </a:r>
                      <a:endParaRPr lang="en-VN" sz="4800" b="1" i="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133429"/>
                  </a:ext>
                </a:extLst>
              </a:tr>
              <a:tr h="845538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Robot Key – Pre-designed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48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249,000</a:t>
                      </a:r>
                      <a:endParaRPr lang="en-VN" sz="4800" b="1" i="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7031"/>
                  </a:ext>
                </a:extLst>
              </a:tr>
              <a:tr h="845538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Robot Key – Custom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48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799,000 – 999,000</a:t>
                      </a:r>
                      <a:endParaRPr lang="en-VN" sz="4800" b="1" i="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24879"/>
                  </a:ext>
                </a:extLst>
              </a:tr>
              <a:tr h="845538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Software Upgrade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4800" b="1" i="0" u="none" strike="noStrike" kern="12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Silom" pitchFamily="2" charset="-34"/>
                          <a:cs typeface="Calibri" panose="020F0502020204030204" pitchFamily="34" charset="0"/>
                        </a:rPr>
                        <a:t>349,000</a:t>
                      </a:r>
                      <a:endParaRPr lang="en-VN" sz="4800" b="1" i="0">
                        <a:solidFill>
                          <a:schemeClr val="accent1"/>
                        </a:solidFill>
                        <a:latin typeface="Calibri" panose="020F0502020204030204" pitchFamily="34" charset="0"/>
                        <a:ea typeface="Silom" pitchFamily="2" charset="-34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08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AB51CC8-2578-004D-6662-D40B3ABB66C9}"/>
              </a:ext>
            </a:extLst>
          </p:cNvPr>
          <p:cNvSpPr txBox="1"/>
          <p:nvPr/>
        </p:nvSpPr>
        <p:spPr>
          <a:xfrm>
            <a:off x="9772205" y="60852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i="1">
                <a:solidFill>
                  <a:schemeClr val="accent6">
                    <a:lumMod val="50000"/>
                  </a:schemeClr>
                </a:solidFill>
              </a:rPr>
              <a:t>Currency unit: VND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2AF6C-47C3-4517-A49F-1A21E594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7B6184-5849-1F72-1F82-A8F135666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19376"/>
              </p:ext>
            </p:extLst>
          </p:nvPr>
        </p:nvGraphicFramePr>
        <p:xfrm>
          <a:off x="1262658" y="1255457"/>
          <a:ext cx="9799029" cy="434708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4300518">
                  <a:extLst>
                    <a:ext uri="{9D8B030D-6E8A-4147-A177-3AD203B41FA5}">
                      <a16:colId xmlns:a16="http://schemas.microsoft.com/office/drawing/2014/main" val="1619436509"/>
                    </a:ext>
                  </a:extLst>
                </a:gridCol>
                <a:gridCol w="1822800">
                  <a:extLst>
                    <a:ext uri="{9D8B030D-6E8A-4147-A177-3AD203B41FA5}">
                      <a16:colId xmlns:a16="http://schemas.microsoft.com/office/drawing/2014/main" val="789733013"/>
                    </a:ext>
                  </a:extLst>
                </a:gridCol>
                <a:gridCol w="1822800">
                  <a:extLst>
                    <a:ext uri="{9D8B030D-6E8A-4147-A177-3AD203B41FA5}">
                      <a16:colId xmlns:a16="http://schemas.microsoft.com/office/drawing/2014/main" val="3192638123"/>
                    </a:ext>
                  </a:extLst>
                </a:gridCol>
                <a:gridCol w="1852911">
                  <a:extLst>
                    <a:ext uri="{9D8B030D-6E8A-4147-A177-3AD203B41FA5}">
                      <a16:colId xmlns:a16="http://schemas.microsoft.com/office/drawing/2014/main" val="3441086133"/>
                    </a:ext>
                  </a:extLst>
                </a:gridCol>
              </a:tblGrid>
              <a:tr h="9941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400" b="1">
                          <a:effectLst/>
                        </a:rPr>
                        <a:t>Profit Contribution</a:t>
                      </a:r>
                      <a:endParaRPr lang="en-VN" sz="36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400" b="1">
                          <a:effectLst/>
                        </a:rPr>
                        <a:t>Pessimistic </a:t>
                      </a:r>
                      <a:endParaRPr lang="en-VN" sz="36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400" b="1">
                          <a:effectLst/>
                        </a:rPr>
                        <a:t>Base-Case </a:t>
                      </a:r>
                      <a:endParaRPr lang="en-VN" sz="36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400" b="1">
                          <a:effectLst/>
                        </a:rPr>
                        <a:t>Optimistic </a:t>
                      </a:r>
                      <a:endParaRPr lang="en-VN" sz="36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5738448"/>
                  </a:ext>
                </a:extLst>
              </a:tr>
              <a:tr h="71179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000" b="1">
                          <a:effectLst/>
                        </a:rPr>
                        <a:t>Profit from Main Product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1,</a:t>
                      </a:r>
                      <a:r>
                        <a:rPr lang="vi-VN" sz="2800" b="1">
                          <a:solidFill>
                            <a:schemeClr val="accent1"/>
                          </a:solidFill>
                          <a:effectLst/>
                        </a:rPr>
                        <a:t>199M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1,</a:t>
                      </a:r>
                      <a:r>
                        <a:rPr lang="vi-VN" sz="2800" b="1">
                          <a:solidFill>
                            <a:schemeClr val="accent1"/>
                          </a:solidFill>
                          <a:effectLst/>
                        </a:rPr>
                        <a:t>199M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1,</a:t>
                      </a:r>
                      <a:r>
                        <a:rPr lang="vi-VN" sz="2800" b="1">
                          <a:solidFill>
                            <a:schemeClr val="accent1"/>
                          </a:solidFill>
                          <a:effectLst/>
                        </a:rPr>
                        <a:t>199M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691837"/>
                  </a:ext>
                </a:extLst>
              </a:tr>
              <a:tr h="7023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000" b="1">
                          <a:effectLst/>
                        </a:rPr>
                        <a:t>Expected Profit from Robot Key</a:t>
                      </a:r>
                      <a:endParaRPr lang="en-VN" sz="32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34,860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69,720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95,865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521014"/>
                  </a:ext>
                </a:extLst>
              </a:tr>
              <a:tr h="723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000" b="1">
                          <a:effectLst/>
                        </a:rPr>
                        <a:t>Expected Profit from Design Service</a:t>
                      </a:r>
                      <a:endParaRPr lang="en-VN" sz="32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11,186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27,965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44,744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1730703"/>
                  </a:ext>
                </a:extLst>
              </a:tr>
              <a:tr h="6671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000" b="1">
                          <a:effectLst/>
                        </a:rPr>
                        <a:t>Expected Profit from Software</a:t>
                      </a:r>
                      <a:endParaRPr lang="en-VN" sz="32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33,155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66,310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99,465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4123232"/>
                  </a:ext>
                </a:extLst>
              </a:tr>
              <a:tr h="54815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effectLst/>
                        </a:rPr>
                        <a:t>TOTAL LTV (Gross Profit)</a:t>
                      </a:r>
                      <a:endParaRPr lang="en-VN" sz="4000" b="1">
                        <a:effectLst/>
                        <a:latin typeface="Arial Rounded MT Bold" panose="020F0704030504030204" pitchFamily="34" charset="77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1,278,801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1,363,595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VN" sz="2800" b="1">
                          <a:solidFill>
                            <a:schemeClr val="accent1"/>
                          </a:solidFill>
                          <a:effectLst/>
                        </a:rPr>
                        <a:t>1,439,674</a:t>
                      </a:r>
                      <a:endParaRPr lang="en-VN" sz="4000" b="1">
                        <a:solidFill>
                          <a:schemeClr val="accent1"/>
                        </a:solidFill>
                        <a:effectLst/>
                        <a:latin typeface="Calibri (Body)"/>
                        <a:ea typeface="Silom" pitchFamily="2" charset="-34"/>
                        <a:cs typeface="Farah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12384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9896B0-5E7B-EA80-A3E5-1199CBEF9E8D}"/>
              </a:ext>
            </a:extLst>
          </p:cNvPr>
          <p:cNvSpPr txBox="1"/>
          <p:nvPr/>
        </p:nvSpPr>
        <p:spPr>
          <a:xfrm>
            <a:off x="1071564" y="5613114"/>
            <a:ext cx="530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i="1">
                <a:solidFill>
                  <a:srgbClr val="134282"/>
                </a:solidFill>
                <a:effectLst/>
              </a:rPr>
              <a:t>Estimated Lifetime Value of an Acquired Customer - LTV</a:t>
            </a:r>
            <a:endParaRPr lang="en-US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F74-ECA7-2856-6F94-A6FAA7BDE73F}"/>
              </a:ext>
            </a:extLst>
          </p:cNvPr>
          <p:cNvSpPr txBox="1"/>
          <p:nvPr/>
        </p:nvSpPr>
        <p:spPr>
          <a:xfrm>
            <a:off x="9106743" y="5885491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i="1">
                <a:solidFill>
                  <a:schemeClr val="accent6">
                    <a:lumMod val="50000"/>
                  </a:schemeClr>
                </a:solidFill>
              </a:rPr>
              <a:t>Currency unit: VND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11737-CDE0-46BA-B621-25B07627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C00B-EDFF-30FE-8700-772E3AB6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B014EA-310B-E849-6203-2D0AA3B7AB7A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0C3F3-B948-1D76-3646-AE06C904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0E857-2DFB-1B80-3651-67B72DD15CA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A4860-472B-6511-FB8D-F5E5FA3AF147}"/>
              </a:ext>
            </a:extLst>
          </p:cNvPr>
          <p:cNvSpPr txBox="1"/>
          <p:nvPr/>
        </p:nvSpPr>
        <p:spPr>
          <a:xfrm>
            <a:off x="327323" y="1074190"/>
            <a:ext cx="129167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COCA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(Year 1)      </a:t>
            </a:r>
            <a:r>
              <a:rPr lang="en-US" sz="44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400,000 VND/customer 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9F7DA-2477-CE02-0C63-21C8DF3F41E8}"/>
              </a:ext>
            </a:extLst>
          </p:cNvPr>
          <p:cNvSpPr txBox="1"/>
          <p:nvPr/>
        </p:nvSpPr>
        <p:spPr>
          <a:xfrm>
            <a:off x="251236" y="2826127"/>
            <a:ext cx="119407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LTV </a:t>
            </a:r>
            <a:r>
              <a:rPr lang="en-US" sz="36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range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Estimated to be between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~VND 1.28 million and ~VND 1.44 million </a:t>
            </a:r>
            <a:endParaRPr lang="en-US" sz="3200" b="1">
              <a:solidFill>
                <a:srgbClr val="F8820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LTV/COCA </a:t>
            </a:r>
            <a:r>
              <a:rPr lang="en-US" sz="32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ratio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Ranges from </a:t>
            </a:r>
            <a:r>
              <a:rPr lang="en-US" sz="48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en-US" sz="48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3.6</a:t>
            </a:r>
            <a:endParaRPr lang="en-US" sz="2400" b="1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</a:t>
            </a:r>
            <a:r>
              <a:rPr lang="en-US" sz="40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LTV/COCA </a:t>
            </a:r>
            <a:r>
              <a:rPr lang="en-US" sz="3200" b="1">
                <a:solidFill>
                  <a:srgbClr val="F882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ratio    </a:t>
            </a:r>
            <a:r>
              <a:rPr lang="en-US" sz="4800" b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greater than 3</a:t>
            </a:r>
            <a:endParaRPr lang="en-US" sz="6000" b="1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VN" sz="2400" b="1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Silom" pitchFamily="2" charset="-34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5A76D-192B-2E6E-2408-F45704EE7F27}"/>
              </a:ext>
            </a:extLst>
          </p:cNvPr>
          <p:cNvSpPr txBox="1"/>
          <p:nvPr/>
        </p:nvSpPr>
        <p:spPr>
          <a:xfrm>
            <a:off x="105686" y="2017397"/>
            <a:ext cx="122264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line with Vietnam’s smart device &amp; automotive accessory market, where typical first-year COCA ranges from 300,000–700,000 VND/customer (Do Ventures 2022, Statista IoT Market Data)</a:t>
            </a:r>
            <a:endParaRPr lang="en-VN" sz="1900" b="1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482CB-BAE3-48C5-8C67-AC7C2FC6CA26}"/>
              </a:ext>
            </a:extLst>
          </p:cNvPr>
          <p:cNvSpPr txBox="1"/>
          <p:nvPr/>
        </p:nvSpPr>
        <p:spPr>
          <a:xfrm>
            <a:off x="433421" y="1672935"/>
            <a:ext cx="343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*Cost-of Customer-Acquisition</a:t>
            </a:r>
            <a:endParaRPr lang="en-US" sz="1600" i="1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651B4-1FEF-4CCC-BBEE-45C3BC2C5E29}"/>
              </a:ext>
            </a:extLst>
          </p:cNvPr>
          <p:cNvSpPr txBox="1"/>
          <p:nvPr/>
        </p:nvSpPr>
        <p:spPr>
          <a:xfrm>
            <a:off x="4957796" y="3359082"/>
            <a:ext cx="343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*Live-time value per customer</a:t>
            </a:r>
            <a:endParaRPr lang="en-US" sz="1600" i="1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65D9F8-1020-40FA-898E-C258F19F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75A419-3485-4C6A-9A5E-C69AC54D3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329056"/>
              </p:ext>
            </p:extLst>
          </p:nvPr>
        </p:nvGraphicFramePr>
        <p:xfrm>
          <a:off x="472190" y="1191718"/>
          <a:ext cx="11028895" cy="3920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024">
                  <a:extLst>
                    <a:ext uri="{9D8B030D-6E8A-4147-A177-3AD203B41FA5}">
                      <a16:colId xmlns:a16="http://schemas.microsoft.com/office/drawing/2014/main" val="18181103"/>
                    </a:ext>
                  </a:extLst>
                </a:gridCol>
                <a:gridCol w="914370">
                  <a:extLst>
                    <a:ext uri="{9D8B030D-6E8A-4147-A177-3AD203B41FA5}">
                      <a16:colId xmlns:a16="http://schemas.microsoft.com/office/drawing/2014/main" val="3189249517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4176067541"/>
                    </a:ext>
                  </a:extLst>
                </a:gridCol>
                <a:gridCol w="1140142">
                  <a:extLst>
                    <a:ext uri="{9D8B030D-6E8A-4147-A177-3AD203B41FA5}">
                      <a16:colId xmlns:a16="http://schemas.microsoft.com/office/drawing/2014/main" val="43546776"/>
                    </a:ext>
                  </a:extLst>
                </a:gridCol>
                <a:gridCol w="1478798">
                  <a:extLst>
                    <a:ext uri="{9D8B030D-6E8A-4147-A177-3AD203B41FA5}">
                      <a16:colId xmlns:a16="http://schemas.microsoft.com/office/drawing/2014/main" val="251803196"/>
                    </a:ext>
                  </a:extLst>
                </a:gridCol>
                <a:gridCol w="1591683">
                  <a:extLst>
                    <a:ext uri="{9D8B030D-6E8A-4147-A177-3AD203B41FA5}">
                      <a16:colId xmlns:a16="http://schemas.microsoft.com/office/drawing/2014/main" val="2376843997"/>
                    </a:ext>
                  </a:extLst>
                </a:gridCol>
                <a:gridCol w="1535240">
                  <a:extLst>
                    <a:ext uri="{9D8B030D-6E8A-4147-A177-3AD203B41FA5}">
                      <a16:colId xmlns:a16="http://schemas.microsoft.com/office/drawing/2014/main" val="341344907"/>
                    </a:ext>
                  </a:extLst>
                </a:gridCol>
                <a:gridCol w="1365912">
                  <a:extLst>
                    <a:ext uri="{9D8B030D-6E8A-4147-A177-3AD203B41FA5}">
                      <a16:colId xmlns:a16="http://schemas.microsoft.com/office/drawing/2014/main" val="2199934356"/>
                    </a:ext>
                  </a:extLst>
                </a:gridCol>
                <a:gridCol w="1253027">
                  <a:extLst>
                    <a:ext uri="{9D8B030D-6E8A-4147-A177-3AD203B41FA5}">
                      <a16:colId xmlns:a16="http://schemas.microsoft.com/office/drawing/2014/main" val="3487158723"/>
                    </a:ext>
                  </a:extLst>
                </a:gridCol>
              </a:tblGrid>
              <a:tr h="70453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cap="none" spc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Revenue</a:t>
                      </a:r>
                      <a:endParaRPr lang="en-US" sz="4000" b="1" i="0" u="none" strike="noStrike" cap="none" spc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68765"/>
                  </a:ext>
                </a:extLst>
              </a:tr>
              <a:tr h="8644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YEAR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Lite units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Standard units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Lite Revenue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Standard Revenue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Robot Key Revenue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Custom Revenue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Upgrade Revenue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 revenue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83033"/>
                  </a:ext>
                </a:extLst>
              </a:tr>
              <a:tr h="1106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1200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1,198,800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899,700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29,880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13,485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20,940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2162805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97593"/>
                  </a:ext>
                </a:extLst>
              </a:tr>
              <a:tr h="622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1200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1,198,800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2,249,250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74,700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33,712.50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52,350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3608812.5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40178"/>
                  </a:ext>
                </a:extLst>
              </a:tr>
              <a:tr h="622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1400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950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1,398,600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2,849,050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94,620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42,702.50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66,310</a:t>
                      </a:r>
                      <a:endParaRPr lang="en-US" sz="2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4451282.5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6834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2CD03D-4725-41CF-9BD1-A436D996F192}"/>
              </a:ext>
            </a:extLst>
          </p:cNvPr>
          <p:cNvSpPr txBox="1"/>
          <p:nvPr/>
        </p:nvSpPr>
        <p:spPr>
          <a:xfrm>
            <a:off x="8674717" y="5063473"/>
            <a:ext cx="301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Currency unit:</a:t>
            </a:r>
            <a:r>
              <a:rPr kumimoji="0" lang="vi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-VN" sz="1800" b="1" i="1" u="none" strike="noStrike" kern="1200" cap="none" spc="0" normalizeH="0" baseline="0" noProof="0" err="1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thousand</a:t>
            </a:r>
            <a:r>
              <a:rPr kumimoji="0" lang="en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725F3-4CBF-4824-9877-F9A7725B0410}"/>
              </a:ext>
            </a:extLst>
          </p:cNvPr>
          <p:cNvSpPr txBox="1"/>
          <p:nvPr/>
        </p:nvSpPr>
        <p:spPr>
          <a:xfrm>
            <a:off x="383506" y="508774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1342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Revenue projection in 3 years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A9725-610D-45BD-9965-4BF755CE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2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CD03D-4725-41CF-9BD1-A436D996F192}"/>
              </a:ext>
            </a:extLst>
          </p:cNvPr>
          <p:cNvSpPr txBox="1"/>
          <p:nvPr/>
        </p:nvSpPr>
        <p:spPr>
          <a:xfrm>
            <a:off x="8771988" y="5728855"/>
            <a:ext cx="301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Currency unit:</a:t>
            </a:r>
            <a:r>
              <a:rPr kumimoji="0" lang="vi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-VN" sz="1800" b="1" i="1" u="none" strike="noStrike" kern="1200" cap="none" spc="0" normalizeH="0" baseline="0" noProof="0" err="1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thousand</a:t>
            </a:r>
            <a:r>
              <a:rPr kumimoji="0" lang="en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725F3-4CBF-4824-9877-F9A7725B0410}"/>
              </a:ext>
            </a:extLst>
          </p:cNvPr>
          <p:cNvSpPr txBox="1"/>
          <p:nvPr/>
        </p:nvSpPr>
        <p:spPr>
          <a:xfrm>
            <a:off x="838200" y="591352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1" u="none" strike="noStrike" kern="1200" cap="none" spc="0" normalizeH="0" baseline="0" noProof="0" err="1">
                <a:ln>
                  <a:noFill/>
                </a:ln>
                <a:solidFill>
                  <a:srgbClr val="1342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1342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projection in 3 years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B20D23-8775-4A13-AE27-DA94238A4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055001"/>
              </p:ext>
            </p:extLst>
          </p:nvPr>
        </p:nvGraphicFramePr>
        <p:xfrm>
          <a:off x="565484" y="1149691"/>
          <a:ext cx="11061032" cy="45586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7229">
                  <a:extLst>
                    <a:ext uri="{9D8B030D-6E8A-4147-A177-3AD203B41FA5}">
                      <a16:colId xmlns:a16="http://schemas.microsoft.com/office/drawing/2014/main" val="3180543399"/>
                    </a:ext>
                  </a:extLst>
                </a:gridCol>
                <a:gridCol w="575832">
                  <a:extLst>
                    <a:ext uri="{9D8B030D-6E8A-4147-A177-3AD203B41FA5}">
                      <a16:colId xmlns:a16="http://schemas.microsoft.com/office/drawing/2014/main" val="991906646"/>
                    </a:ext>
                  </a:extLst>
                </a:gridCol>
                <a:gridCol w="809961">
                  <a:extLst>
                    <a:ext uri="{9D8B030D-6E8A-4147-A177-3AD203B41FA5}">
                      <a16:colId xmlns:a16="http://schemas.microsoft.com/office/drawing/2014/main" val="2742105359"/>
                    </a:ext>
                  </a:extLst>
                </a:gridCol>
                <a:gridCol w="870889">
                  <a:extLst>
                    <a:ext uri="{9D8B030D-6E8A-4147-A177-3AD203B41FA5}">
                      <a16:colId xmlns:a16="http://schemas.microsoft.com/office/drawing/2014/main" val="2910485496"/>
                    </a:ext>
                  </a:extLst>
                </a:gridCol>
                <a:gridCol w="890337">
                  <a:extLst>
                    <a:ext uri="{9D8B030D-6E8A-4147-A177-3AD203B41FA5}">
                      <a16:colId xmlns:a16="http://schemas.microsoft.com/office/drawing/2014/main" val="2868236010"/>
                    </a:ext>
                  </a:extLst>
                </a:gridCol>
                <a:gridCol w="974557">
                  <a:extLst>
                    <a:ext uri="{9D8B030D-6E8A-4147-A177-3AD203B41FA5}">
                      <a16:colId xmlns:a16="http://schemas.microsoft.com/office/drawing/2014/main" val="987196004"/>
                    </a:ext>
                  </a:extLst>
                </a:gridCol>
                <a:gridCol w="926432">
                  <a:extLst>
                    <a:ext uri="{9D8B030D-6E8A-4147-A177-3AD203B41FA5}">
                      <a16:colId xmlns:a16="http://schemas.microsoft.com/office/drawing/2014/main" val="3813013594"/>
                    </a:ext>
                  </a:extLst>
                </a:gridCol>
                <a:gridCol w="902368">
                  <a:extLst>
                    <a:ext uri="{9D8B030D-6E8A-4147-A177-3AD203B41FA5}">
                      <a16:colId xmlns:a16="http://schemas.microsoft.com/office/drawing/2014/main" val="1320227487"/>
                    </a:ext>
                  </a:extLst>
                </a:gridCol>
                <a:gridCol w="872290">
                  <a:extLst>
                    <a:ext uri="{9D8B030D-6E8A-4147-A177-3AD203B41FA5}">
                      <a16:colId xmlns:a16="http://schemas.microsoft.com/office/drawing/2014/main" val="2826456922"/>
                    </a:ext>
                  </a:extLst>
                </a:gridCol>
                <a:gridCol w="709863">
                  <a:extLst>
                    <a:ext uri="{9D8B030D-6E8A-4147-A177-3AD203B41FA5}">
                      <a16:colId xmlns:a16="http://schemas.microsoft.com/office/drawing/2014/main" val="888105683"/>
                    </a:ext>
                  </a:extLst>
                </a:gridCol>
                <a:gridCol w="902369">
                  <a:extLst>
                    <a:ext uri="{9D8B030D-6E8A-4147-A177-3AD203B41FA5}">
                      <a16:colId xmlns:a16="http://schemas.microsoft.com/office/drawing/2014/main" val="1314060806"/>
                    </a:ext>
                  </a:extLst>
                </a:gridCol>
                <a:gridCol w="932447">
                  <a:extLst>
                    <a:ext uri="{9D8B030D-6E8A-4147-A177-3AD203B41FA5}">
                      <a16:colId xmlns:a16="http://schemas.microsoft.com/office/drawing/2014/main" val="2218702519"/>
                    </a:ext>
                  </a:extLst>
                </a:gridCol>
                <a:gridCol w="936458">
                  <a:extLst>
                    <a:ext uri="{9D8B030D-6E8A-4147-A177-3AD203B41FA5}">
                      <a16:colId xmlns:a16="http://schemas.microsoft.com/office/drawing/2014/main" val="3047611623"/>
                    </a:ext>
                  </a:extLst>
                </a:gridCol>
              </a:tblGrid>
              <a:tr h="874646">
                <a:tc gridSpan="13">
                  <a:txBody>
                    <a:bodyPr/>
                    <a:lstStyle/>
                    <a:p>
                      <a:pPr algn="ctr" rtl="0" fontAlgn="ctr"/>
                      <a:r>
                        <a:rPr lang="en-US" sz="4400" b="1" u="none" strike="noStrike">
                          <a:effectLst/>
                          <a:latin typeface="+mn-lt"/>
                        </a:rPr>
                        <a:t> </a:t>
                      </a:r>
                      <a:r>
                        <a:rPr lang="en-US" sz="4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Costs</a:t>
                      </a:r>
                      <a:r>
                        <a:rPr lang="en-US" sz="44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44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04989"/>
                  </a:ext>
                </a:extLst>
              </a:tr>
              <a:tr h="61629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YEAR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Lite units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Standard Units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FIXED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VARIABLE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F6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277296"/>
                  </a:ext>
                </a:extLst>
              </a:tr>
              <a:tr h="8746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Utilities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Personel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Depreciation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Software Update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Materials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Tax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Logistic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Marketing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Online Transaction Fee</a:t>
                      </a:r>
                      <a:endParaRPr lang="en-US" sz="14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94237"/>
                  </a:ext>
                </a:extLst>
              </a:tr>
              <a:tr h="4437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1200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780,000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64,884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51,000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81,000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24,000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1,115,884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F6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22961"/>
                  </a:ext>
                </a:extLst>
              </a:tr>
              <a:tr h="874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1200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750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35,000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80,000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1,230,000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108,264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73,500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112,500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33,000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1,697,264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F6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07231"/>
                  </a:ext>
                </a:extLst>
              </a:tr>
              <a:tr h="874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1400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950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1,510,000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133,538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89,500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136,500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  <a:endParaRPr lang="en-US" sz="1600" b="1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CCC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2,076,538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100" marR="6100" marT="6100" marB="0" anchor="ctr">
                    <a:solidFill>
                      <a:srgbClr val="F6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4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A8BF000-9475-4D36-B07F-6F7EDE29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4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CD03D-4725-41CF-9BD1-A436D996F192}"/>
              </a:ext>
            </a:extLst>
          </p:cNvPr>
          <p:cNvSpPr txBox="1"/>
          <p:nvPr/>
        </p:nvSpPr>
        <p:spPr>
          <a:xfrm>
            <a:off x="6890586" y="5394892"/>
            <a:ext cx="301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Currency unit:</a:t>
            </a:r>
            <a:r>
              <a:rPr kumimoji="0" lang="vi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-VN" sz="1800" b="1" i="1" u="none" strike="noStrike" kern="1200" cap="none" spc="0" normalizeH="0" baseline="0" noProof="0" err="1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thousand</a:t>
            </a:r>
            <a:r>
              <a:rPr kumimoji="0" lang="en-VN" sz="1800" b="1" i="1" u="none" strike="noStrike" kern="1200" cap="none" spc="0" normalizeH="0" baseline="0" noProof="0">
                <a:ln>
                  <a:noFill/>
                </a:ln>
                <a:solidFill>
                  <a:srgbClr val="317FF8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725F3-4CBF-4824-9877-F9A7725B0410}"/>
              </a:ext>
            </a:extLst>
          </p:cNvPr>
          <p:cNvSpPr txBox="1"/>
          <p:nvPr/>
        </p:nvSpPr>
        <p:spPr>
          <a:xfrm>
            <a:off x="1881439" y="535123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i="1" err="1">
                <a:solidFill>
                  <a:srgbClr val="134282"/>
                </a:solidFill>
                <a:latin typeface="Calibri" panose="020F0502020204030204"/>
              </a:rPr>
              <a:t>Profit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1342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projection in 3 years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CE74CD-83E6-47DB-98F4-6AB610BC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96388"/>
              </p:ext>
            </p:extLst>
          </p:nvPr>
        </p:nvGraphicFramePr>
        <p:xfrm>
          <a:off x="2276475" y="1102227"/>
          <a:ext cx="7155482" cy="4249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0339">
                  <a:extLst>
                    <a:ext uri="{9D8B030D-6E8A-4147-A177-3AD203B41FA5}">
                      <a16:colId xmlns:a16="http://schemas.microsoft.com/office/drawing/2014/main" val="1776883973"/>
                    </a:ext>
                  </a:extLst>
                </a:gridCol>
                <a:gridCol w="4225143">
                  <a:extLst>
                    <a:ext uri="{9D8B030D-6E8A-4147-A177-3AD203B41FA5}">
                      <a16:colId xmlns:a16="http://schemas.microsoft.com/office/drawing/2014/main" val="3934171912"/>
                    </a:ext>
                  </a:extLst>
                </a:gridCol>
              </a:tblGrid>
              <a:tr h="809617">
                <a:tc>
                  <a:txBody>
                    <a:bodyPr/>
                    <a:lstStyle/>
                    <a:p>
                      <a:pPr algn="ctr" fontAlgn="b"/>
                      <a:r>
                        <a:rPr lang="vi-VN" sz="4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</a:t>
                      </a:r>
                      <a:r>
                        <a:rPr lang="en-US" sz="4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ear</a:t>
                      </a:r>
                      <a:endParaRPr lang="en-US" sz="4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4000" b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4000" b="1" u="none" strike="noStrike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rofit</a:t>
                      </a:r>
                      <a:endParaRPr lang="en-US" sz="40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08148"/>
                  </a:ext>
                </a:extLst>
              </a:tr>
              <a:tr h="859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vi-VN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300,000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927320"/>
                  </a:ext>
                </a:extLst>
              </a:tr>
              <a:tr h="859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746,921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7903"/>
                  </a:ext>
                </a:extLst>
              </a:tr>
              <a:tr h="859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2,658,469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166934"/>
                  </a:ext>
                </a:extLst>
              </a:tr>
              <a:tr h="8599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5,033,213</a:t>
                      </a:r>
                      <a:endParaRPr lang="en-US" sz="40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6549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509E34-A02A-4126-AEF2-EDB2DCA0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08023" y="255572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6E1EE5-7235-400B-BAB3-65D6A64D5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26401"/>
              </p:ext>
            </p:extLst>
          </p:nvPr>
        </p:nvGraphicFramePr>
        <p:xfrm>
          <a:off x="1221260" y="1163512"/>
          <a:ext cx="6105614" cy="48158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79085">
                  <a:extLst>
                    <a:ext uri="{9D8B030D-6E8A-4147-A177-3AD203B41FA5}">
                      <a16:colId xmlns:a16="http://schemas.microsoft.com/office/drawing/2014/main" val="3324555831"/>
                    </a:ext>
                  </a:extLst>
                </a:gridCol>
                <a:gridCol w="3164846">
                  <a:extLst>
                    <a:ext uri="{9D8B030D-6E8A-4147-A177-3AD203B41FA5}">
                      <a16:colId xmlns:a16="http://schemas.microsoft.com/office/drawing/2014/main" val="3712399657"/>
                    </a:ext>
                  </a:extLst>
                </a:gridCol>
                <a:gridCol w="1761683">
                  <a:extLst>
                    <a:ext uri="{9D8B030D-6E8A-4147-A177-3AD203B41FA5}">
                      <a16:colId xmlns:a16="http://schemas.microsoft.com/office/drawing/2014/main" val="4187071286"/>
                    </a:ext>
                  </a:extLst>
                </a:gridCol>
              </a:tblGrid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Rank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Car Model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Units Sold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335198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VinFast VF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22,895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329091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VinFast VF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21,814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95931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Mitsubishi Xpander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8,187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938632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Ford 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7,785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98477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VinFast VF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7,501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249855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Mazda CX-5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7,384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786617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Toyota Yaris Cross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5,420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264665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Toyota Vios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5,265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02186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Ford Everest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5,134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430687"/>
                  </a:ext>
                </a:extLst>
              </a:tr>
              <a:tr h="39178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Ford Territory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3,630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702449"/>
                  </a:ext>
                </a:extLst>
              </a:tr>
              <a:tr h="452064">
                <a:tc gridSpan="2">
                  <a:txBody>
                    <a:bodyPr/>
                    <a:lstStyle/>
                    <a:p>
                      <a:pPr algn="ctr"/>
                      <a:r>
                        <a:rPr lang="vi-VN" sz="2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Total</a:t>
                      </a:r>
                      <a:endParaRPr lang="en-US" sz="2000" b="1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94,015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6700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A157E4F7-C375-41BF-AC71-C3BF3B9DD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928" y="803940"/>
            <a:ext cx="59302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Top 10 Best-Selling Cars in Vietnam (First Half of 2025)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BA535-F445-4D99-BB27-AD39B6C0DF36}"/>
              </a:ext>
            </a:extLst>
          </p:cNvPr>
          <p:cNvSpPr txBox="1"/>
          <p:nvPr/>
        </p:nvSpPr>
        <p:spPr>
          <a:xfrm>
            <a:off x="-358387" y="5979352"/>
            <a:ext cx="6097002" cy="27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100" b="1" i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Sources:</a:t>
            </a:r>
            <a:r>
              <a:rPr lang="vi-VN" sz="1100" b="1" i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US" sz="1100" b="1" i="1"/>
              <a:t>VAMA, VinFast; VnExpress, July 16, 2025</a:t>
            </a:r>
            <a:endParaRPr lang="en-US" sz="1100" b="1" i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BC9C5A-6110-4936-9E74-A024B0B113C6}"/>
              </a:ext>
            </a:extLst>
          </p:cNvPr>
          <p:cNvSpPr/>
          <p:nvPr/>
        </p:nvSpPr>
        <p:spPr>
          <a:xfrm>
            <a:off x="7705479" y="1952368"/>
            <a:ext cx="4080419" cy="2724664"/>
          </a:xfrm>
          <a:prstGeom prst="roundRect">
            <a:avLst/>
          </a:prstGeom>
          <a:solidFill>
            <a:srgbClr val="E7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Most top-selling cars lack advanced voice-assistant features, creating a clear opportunity for </a:t>
            </a:r>
            <a:r>
              <a:rPr lang="en-US" sz="2400" b="1">
                <a:solidFill>
                  <a:srgbClr val="FFC000"/>
                </a:solidFill>
              </a:rPr>
              <a:t>AutoMate </a:t>
            </a:r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to provide smart, voice-enabled</a:t>
            </a:r>
            <a:r>
              <a:rPr lang="vi-VN" sz="2400" b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in-</a:t>
            </a:r>
            <a:r>
              <a:rPr lang="vi-VN" sz="2400" b="1">
                <a:solidFill>
                  <a:schemeClr val="accent3">
                    <a:lumMod val="75000"/>
                  </a:schemeClr>
                </a:solidFill>
              </a:rPr>
              <a:t>car </a:t>
            </a:r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experiences.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DAC79-8DD7-40F0-81C3-4F9B9E2F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rgbClr val="CE0606"/>
                </a:solidFill>
                <a:latin typeface="Montserrat" panose="00000500000000000000" pitchFamily="2" charset="0"/>
              </a:rPr>
              <a:t>1</a:t>
            </a:r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. INNOVATION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E369F-A11F-2163-E308-1A793F0713D3}"/>
              </a:ext>
            </a:extLst>
          </p:cNvPr>
          <p:cNvSpPr txBox="1"/>
          <p:nvPr/>
        </p:nvSpPr>
        <p:spPr>
          <a:xfrm>
            <a:off x="0" y="832570"/>
            <a:ext cx="90786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6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How </a:t>
            </a:r>
            <a:r>
              <a:rPr lang="en-US" sz="54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MOGI’s</a:t>
            </a:r>
            <a:r>
              <a:rPr lang="en-US" sz="66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work?</a:t>
            </a:r>
            <a:endParaRPr lang="en-US" sz="6600" b="1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32F9F-352E-46D2-8C68-AE98DF1C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2" y="929580"/>
            <a:ext cx="8771467" cy="4819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F1EC0-BA3A-4904-BF5A-2EB430A82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0B5E-F011-19FC-0DC3-7ED20F6F1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2433A5D-86F6-4385-9D14-58D852A3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93" y="1039868"/>
            <a:ext cx="5273212" cy="5252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E83B19-EDFE-4364-9C91-5288245C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8" y="1089128"/>
            <a:ext cx="4473592" cy="459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710F9-1D3F-44F2-8314-CB621EEB0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63" y="1009877"/>
            <a:ext cx="5631718" cy="4144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0D537-C17F-25C1-984E-5D61198AE5A9}"/>
              </a:ext>
            </a:extLst>
          </p:cNvPr>
          <p:cNvSpPr txBox="1"/>
          <p:nvPr/>
        </p:nvSpPr>
        <p:spPr>
          <a:xfrm>
            <a:off x="507533" y="410956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05DAE-F9AF-7E47-4F74-CCC623A5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43619-6CD9-E5DD-C01F-33333956FA19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F12F0-88F7-9CF3-023A-29633E091B66}"/>
              </a:ext>
            </a:extLst>
          </p:cNvPr>
          <p:cNvSpPr txBox="1"/>
          <p:nvPr/>
        </p:nvSpPr>
        <p:spPr>
          <a:xfrm>
            <a:off x="1239091" y="1040865"/>
            <a:ext cx="657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TRADITIONAL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CC3A6-210A-DE97-9468-42D1FF0B4DDF}"/>
              </a:ext>
            </a:extLst>
          </p:cNvPr>
          <p:cNvSpPr txBox="1"/>
          <p:nvPr/>
        </p:nvSpPr>
        <p:spPr>
          <a:xfrm>
            <a:off x="422636" y="3733006"/>
            <a:ext cx="494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Car accessory </a:t>
            </a:r>
            <a:r>
              <a:rPr lang="vi-VN" sz="24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- </a:t>
            </a:r>
            <a:r>
              <a:rPr lang="en-VN" sz="24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stores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C268B-B7CC-805C-336C-A9C40AD58F43}"/>
              </a:ext>
            </a:extLst>
          </p:cNvPr>
          <p:cNvSpPr txBox="1"/>
          <p:nvPr/>
        </p:nvSpPr>
        <p:spPr>
          <a:xfrm>
            <a:off x="3033049" y="2382741"/>
            <a:ext cx="256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Motor shows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AC13F-C1D3-9C71-FC13-1020823D9256}"/>
              </a:ext>
            </a:extLst>
          </p:cNvPr>
          <p:cNvSpPr txBox="1"/>
          <p:nvPr/>
        </p:nvSpPr>
        <p:spPr>
          <a:xfrm>
            <a:off x="7835942" y="1935142"/>
            <a:ext cx="3022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E-commerce </a:t>
            </a:r>
          </a:p>
          <a:p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platforms</a:t>
            </a:r>
          </a:p>
          <a:p>
            <a:endParaRPr lang="en-VN" sz="2800">
              <a:latin typeface="Silom" pitchFamily="2" charset="-34"/>
              <a:ea typeface="Silom" pitchFamily="2" charset="-34"/>
              <a:cs typeface="Silom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F3183-11C2-298D-F073-7650EE0A2E78}"/>
              </a:ext>
            </a:extLst>
          </p:cNvPr>
          <p:cNvSpPr txBox="1"/>
          <p:nvPr/>
        </p:nvSpPr>
        <p:spPr>
          <a:xfrm>
            <a:off x="9837187" y="4271253"/>
            <a:ext cx="254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Website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E13CBF-8409-DDBE-7B03-AC3F0B2E997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734" y="1830036"/>
            <a:ext cx="1641164" cy="16411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680A3F-4383-47D6-9EDB-F1CB46642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327" y="1034929"/>
            <a:ext cx="5068268" cy="58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A64769-6720-B878-3B33-A70FFDCB0BAD}"/>
              </a:ext>
            </a:extLst>
          </p:cNvPr>
          <p:cNvSpPr txBox="1"/>
          <p:nvPr/>
        </p:nvSpPr>
        <p:spPr>
          <a:xfrm>
            <a:off x="7995178" y="1036559"/>
            <a:ext cx="429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CONTEMPORARY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B98F2-A8DA-3D7E-A40B-06AAF1939C4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964" y="3208634"/>
            <a:ext cx="3108776" cy="1753426"/>
          </a:xfrm>
          <a:prstGeom prst="round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07C3A0-465F-432C-AFB8-6F9307002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651" y="4194671"/>
            <a:ext cx="4236710" cy="1962778"/>
          </a:xfrm>
          <a:prstGeom prst="round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73D31E-05BC-4F7C-8F2C-041E5C9EA8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266" y="1774222"/>
            <a:ext cx="2722577" cy="1813917"/>
          </a:xfrm>
          <a:prstGeom prst="round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E87D32-E978-4044-98F7-0C779BF91C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0F6E-A08C-7A5E-23EB-1EE29553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4F77333-5694-65CF-F023-9085BA39EF6A}"/>
              </a:ext>
            </a:extLst>
          </p:cNvPr>
          <p:cNvSpPr/>
          <p:nvPr/>
        </p:nvSpPr>
        <p:spPr>
          <a:xfrm>
            <a:off x="624114" y="1059543"/>
            <a:ext cx="7170057" cy="429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751AC-1C6C-CA29-A33A-BE4522912811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4. BUSSINESS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E1449-4934-8FBD-A12D-3FEA52B8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A0F26-5BC6-0601-E8C6-CB20D7F9479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7ED9E-4570-4F1D-B7E2-7A0B1E436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672" y="1165839"/>
            <a:ext cx="4189932" cy="4189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DC36C-C844-91F4-E9B0-5996B05D885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67" y="1227888"/>
            <a:ext cx="6806931" cy="3905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7AFB16-8DBD-660E-81A0-D73FA729E58F}"/>
              </a:ext>
            </a:extLst>
          </p:cNvPr>
          <p:cNvSpPr txBox="1"/>
          <p:nvPr/>
        </p:nvSpPr>
        <p:spPr>
          <a:xfrm>
            <a:off x="1122941" y="5462067"/>
            <a:ext cx="10864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S</a:t>
            </a:r>
            <a:r>
              <a:rPr lang="en-VN" sz="40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Silom" pitchFamily="2" charset="-34"/>
                <a:cs typeface="Calibri" panose="020F0502020204030204" pitchFamily="34" charset="0"/>
              </a:rPr>
              <a:t>can this QR code to access our website, AITEK!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C4695-9793-EA5A-B2C4-C07B4B87E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458" y="2345177"/>
            <a:ext cx="2004359" cy="2004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69B18-ECE6-4425-B995-713D092D4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7B127-6DF1-EDE7-1850-D7C38F944E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0850" y="1639604"/>
            <a:ext cx="2467238" cy="2281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5. TEAM &amp; ADVIDORS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EE9A-1E4B-7D2F-A661-094B34DC7EC8}"/>
              </a:ext>
            </a:extLst>
          </p:cNvPr>
          <p:cNvSpPr txBox="1"/>
          <p:nvPr/>
        </p:nvSpPr>
        <p:spPr>
          <a:xfrm>
            <a:off x="326558" y="1123204"/>
            <a:ext cx="11459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3200" b="1">
                <a:solidFill>
                  <a:srgbClr val="134282"/>
                </a:solidFill>
              </a:rPr>
              <a:t>AITEK</a:t>
            </a:r>
            <a:r>
              <a:rPr lang="en-US" sz="3200" b="1" i="1">
                <a:solidFill>
                  <a:srgbClr val="134282"/>
                </a:solidFill>
              </a:rPr>
              <a:t>: Dedicated Automotive Engineering Students from HCMUT</a:t>
            </a:r>
            <a:endParaRPr lang="en-US" sz="320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A7284-246A-4FB3-84C4-5048E639FB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980" y="3921193"/>
            <a:ext cx="1885088" cy="1738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42DB-9A53-0315-37F4-E5673C3D29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1961" y="1651825"/>
            <a:ext cx="1721838" cy="1777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0E16C4-5B21-3BC6-9E0C-1F027BD8C2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3356" y="1666208"/>
            <a:ext cx="1846771" cy="17389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86F3A5-9DEE-E290-9CEF-8C8A6B28EA8C}"/>
              </a:ext>
            </a:extLst>
          </p:cNvPr>
          <p:cNvSpPr txBox="1"/>
          <p:nvPr/>
        </p:nvSpPr>
        <p:spPr>
          <a:xfrm>
            <a:off x="-23023" y="1744305"/>
            <a:ext cx="4283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800" b="1">
                <a:solidFill>
                  <a:srgbClr val="F8820C"/>
                </a:solidFill>
              </a:rPr>
              <a:t>Team Leader: Tieu Chi</a:t>
            </a:r>
            <a:endParaRPr lang="en-US" sz="2800">
              <a:solidFill>
                <a:srgbClr val="F8820C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3E32F-CA97-BE3B-714C-A13F6666ABE1}"/>
              </a:ext>
            </a:extLst>
          </p:cNvPr>
          <p:cNvSpPr txBox="1"/>
          <p:nvPr/>
        </p:nvSpPr>
        <p:spPr>
          <a:xfrm>
            <a:off x="337866" y="2204130"/>
            <a:ext cx="36259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134282"/>
                </a:solidFill>
              </a:rPr>
              <a:t>Embedded Software Development</a:t>
            </a:r>
            <a:endParaRPr lang="en-US" sz="24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134282"/>
                </a:solidFill>
              </a:rPr>
              <a:t>Vehicle Interface Integration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288EE8-626D-80FA-2C00-B6F40E96BD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514" y="4042266"/>
            <a:ext cx="2228949" cy="2316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FD7F4-EF1D-1B21-8231-57FB139E6F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3356" y="3921194"/>
            <a:ext cx="1721839" cy="17013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872124-F291-33FA-68EC-877754D480CF}"/>
              </a:ext>
            </a:extLst>
          </p:cNvPr>
          <p:cNvSpPr txBox="1"/>
          <p:nvPr/>
        </p:nvSpPr>
        <p:spPr>
          <a:xfrm>
            <a:off x="2150850" y="4175325"/>
            <a:ext cx="4994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800" b="1">
                <a:solidFill>
                  <a:srgbClr val="F8820C"/>
                </a:solidFill>
              </a:rPr>
              <a:t>Mentor: Mr. P.T Dang Quang </a:t>
            </a:r>
            <a:endParaRPr lang="en-US" sz="2800">
              <a:solidFill>
                <a:srgbClr val="F8820C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CE076F-A28D-1F48-61FA-B77720218B63}"/>
              </a:ext>
            </a:extLst>
          </p:cNvPr>
          <p:cNvSpPr txBox="1"/>
          <p:nvPr/>
        </p:nvSpPr>
        <p:spPr>
          <a:xfrm>
            <a:off x="2547844" y="4652689"/>
            <a:ext cx="4779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134282"/>
                </a:solidFill>
              </a:rPr>
              <a:t>Lecturer at the Faculty of Transportation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134282"/>
                </a:solidFill>
              </a:rPr>
              <a:t>Guidance: Transportation Engineering &amp; Electronic Field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40885C-267B-71C3-8959-1AF41C8C2A12}"/>
              </a:ext>
            </a:extLst>
          </p:cNvPr>
          <p:cNvSpPr txBox="1"/>
          <p:nvPr/>
        </p:nvSpPr>
        <p:spPr>
          <a:xfrm>
            <a:off x="7197716" y="3336419"/>
            <a:ext cx="2093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F8820C"/>
                </a:solidFill>
              </a:rPr>
              <a:t>Thuy Tien</a:t>
            </a:r>
          </a:p>
          <a:p>
            <a:pPr algn="ctr"/>
            <a:r>
              <a:rPr lang="en-US" sz="1600" b="1" i="1">
                <a:solidFill>
                  <a:srgbClr val="134282"/>
                </a:solidFill>
              </a:rPr>
              <a:t>Hardware 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9BB24C-867F-E601-C603-7B6002DCA7A4}"/>
              </a:ext>
            </a:extLst>
          </p:cNvPr>
          <p:cNvSpPr txBox="1"/>
          <p:nvPr/>
        </p:nvSpPr>
        <p:spPr>
          <a:xfrm>
            <a:off x="9561307" y="3336419"/>
            <a:ext cx="2093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F8820C"/>
                </a:solidFill>
              </a:rPr>
              <a:t>Minh </a:t>
            </a:r>
            <a:r>
              <a:rPr lang="en-US" sz="1600" b="1" i="1" err="1">
                <a:solidFill>
                  <a:srgbClr val="F8820C"/>
                </a:solidFill>
              </a:rPr>
              <a:t>Duy</a:t>
            </a:r>
            <a:endParaRPr lang="en-US" sz="1600" b="1" i="1">
              <a:solidFill>
                <a:srgbClr val="F8820C"/>
              </a:solidFill>
            </a:endParaRPr>
          </a:p>
          <a:p>
            <a:pPr algn="ctr"/>
            <a:r>
              <a:rPr lang="en-US" sz="1600" b="1" i="1">
                <a:solidFill>
                  <a:srgbClr val="134282"/>
                </a:solidFill>
              </a:rPr>
              <a:t>Software Developer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B58D6-33A9-7053-8D46-3A7F2BA87A6D}"/>
              </a:ext>
            </a:extLst>
          </p:cNvPr>
          <p:cNvSpPr txBox="1"/>
          <p:nvPr/>
        </p:nvSpPr>
        <p:spPr>
          <a:xfrm>
            <a:off x="7209635" y="5591405"/>
            <a:ext cx="2093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F8820C"/>
                </a:solidFill>
              </a:rPr>
              <a:t>Nang Tri</a:t>
            </a:r>
          </a:p>
          <a:p>
            <a:pPr algn="ctr"/>
            <a:r>
              <a:rPr lang="en-US" sz="1600" b="1" i="1">
                <a:solidFill>
                  <a:srgbClr val="134282"/>
                </a:solidFill>
              </a:rPr>
              <a:t>Team Spokesperson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C360A-ACB5-7140-1336-B4AF83A9B652}"/>
              </a:ext>
            </a:extLst>
          </p:cNvPr>
          <p:cNvSpPr txBox="1"/>
          <p:nvPr/>
        </p:nvSpPr>
        <p:spPr>
          <a:xfrm>
            <a:off x="9611684" y="5625816"/>
            <a:ext cx="2093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F8820C"/>
                </a:solidFill>
              </a:rPr>
              <a:t>Tien Dung</a:t>
            </a:r>
          </a:p>
          <a:p>
            <a:pPr algn="ctr"/>
            <a:r>
              <a:rPr lang="en-US" sz="1600" b="1" i="1">
                <a:solidFill>
                  <a:srgbClr val="134282"/>
                </a:solidFill>
              </a:rPr>
              <a:t>Market Analyst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58D00-504E-4728-816C-1A2A6CE51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1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3F1FF82-EB5C-424A-9F35-ACFBBFAD09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43" b="91233" l="10000" r="90000">
                        <a14:foregroundMark x1="39118" y1="71665" x2="51667" y2="88183"/>
                        <a14:foregroundMark x1="53039" y1="86658" x2="66765" y2="91233"/>
                        <a14:foregroundMark x1="53333" y1="32783" x2="67451" y2="26302"/>
                        <a14:foregroundMark x1="59020" y1="26938" x2="67255" y2="21093"/>
                        <a14:foregroundMark x1="67255" y1="26557" x2="64412" y2="40407"/>
                        <a14:foregroundMark x1="34412" y1="7243" x2="34412" y2="72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3554" y="3936841"/>
            <a:ext cx="2966054" cy="2288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2. INNOVATION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07D58F-C3A7-A079-E86C-A6B1FFAB84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3276" y="1405168"/>
            <a:ext cx="3359946" cy="325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7A19B7-DE23-96B7-3840-5993CDD1253E}"/>
              </a:ext>
            </a:extLst>
          </p:cNvPr>
          <p:cNvSpPr txBox="1"/>
          <p:nvPr/>
        </p:nvSpPr>
        <p:spPr>
          <a:xfrm>
            <a:off x="-1175404" y="855708"/>
            <a:ext cx="7101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3200" b="1" i="1">
                <a:solidFill>
                  <a:srgbClr val="C00000"/>
                </a:solidFill>
              </a:rPr>
              <a:t>100% Offline Voice Control</a:t>
            </a:r>
            <a:endParaRPr lang="en-US" sz="3200">
              <a:solidFill>
                <a:srgbClr val="C00000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20358-79C7-F23C-97FF-CAEC9840A93F}"/>
              </a:ext>
            </a:extLst>
          </p:cNvPr>
          <p:cNvSpPr txBox="1"/>
          <p:nvPr/>
        </p:nvSpPr>
        <p:spPr>
          <a:xfrm>
            <a:off x="96047" y="3955443"/>
            <a:ext cx="4571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800" b="1" i="1">
                <a:solidFill>
                  <a:srgbClr val="C00000"/>
                </a:solidFill>
                <a:effectLst/>
              </a:rPr>
              <a:t>Deep </a:t>
            </a:r>
            <a:r>
              <a:rPr lang="en-US" sz="2800" b="1" i="1">
                <a:solidFill>
                  <a:srgbClr val="C00000"/>
                </a:solidFill>
              </a:rPr>
              <a:t>Hardware Integration</a:t>
            </a:r>
            <a:endParaRPr lang="en-US" sz="2800">
              <a:solidFill>
                <a:srgbClr val="C00000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BA9C5-7C53-7A75-3552-A299E6333146}"/>
              </a:ext>
            </a:extLst>
          </p:cNvPr>
          <p:cNvSpPr txBox="1"/>
          <p:nvPr/>
        </p:nvSpPr>
        <p:spPr>
          <a:xfrm>
            <a:off x="7915451" y="3834602"/>
            <a:ext cx="38979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rgbClr val="C00000"/>
                </a:solidFill>
                <a:effectLst/>
              </a:rPr>
              <a:t>Smart </a:t>
            </a:r>
            <a:r>
              <a:rPr lang="vi-VN" sz="3600" b="1" i="1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Add-on</a:t>
            </a:r>
            <a:endParaRPr lang="en-US" sz="360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0"/>
            <a:endParaRPr lang="en-US" sz="3600">
              <a:solidFill>
                <a:srgbClr val="F8820C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B4CD5-DF31-9CE7-D4AB-6AEEB9523BC1}"/>
              </a:ext>
            </a:extLst>
          </p:cNvPr>
          <p:cNvSpPr txBox="1"/>
          <p:nvPr/>
        </p:nvSpPr>
        <p:spPr>
          <a:xfrm>
            <a:off x="6672292" y="756173"/>
            <a:ext cx="5822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800" b="1" i="1">
                <a:solidFill>
                  <a:srgbClr val="C00000"/>
                </a:solidFill>
                <a:effectLst/>
              </a:rPr>
              <a:t>Unique “Robot Key” Interface</a:t>
            </a:r>
            <a:endParaRPr lang="en-US" sz="2800">
              <a:solidFill>
                <a:srgbClr val="C00000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FA5A47-D213-A544-B8AC-0C62E61CB7A8}"/>
              </a:ext>
            </a:extLst>
          </p:cNvPr>
          <p:cNvSpPr txBox="1"/>
          <p:nvPr/>
        </p:nvSpPr>
        <p:spPr>
          <a:xfrm>
            <a:off x="168517" y="4434767"/>
            <a:ext cx="5025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rgbClr val="134282"/>
                </a:solidFill>
              </a:rPr>
              <a:t>Built-in smart control </a:t>
            </a:r>
            <a:r>
              <a:rPr lang="vi-VN" sz="2000" b="1" i="1" err="1">
                <a:solidFill>
                  <a:srgbClr val="13428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sz="2000" b="1" i="1">
                <a:solidFill>
                  <a:srgbClr val="13428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1" i="1">
                <a:solidFill>
                  <a:srgbClr val="13428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000" b="1" i="1">
                <a:solidFill>
                  <a:srgbClr val="134282"/>
                </a:solidFill>
              </a:rPr>
              <a:t>your car</a:t>
            </a:r>
            <a:r>
              <a:rPr lang="vi-VN" sz="2000" b="1" i="1">
                <a:solidFill>
                  <a:srgbClr val="134282"/>
                </a:solidFill>
              </a:rPr>
              <a:t> </a:t>
            </a:r>
            <a:endParaRPr lang="en-US" sz="20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b="1" i="1">
              <a:solidFill>
                <a:srgbClr val="13428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5537F-627D-4A36-B508-C633660E532E}"/>
              </a:ext>
            </a:extLst>
          </p:cNvPr>
          <p:cNvSpPr txBox="1"/>
          <p:nvPr/>
        </p:nvSpPr>
        <p:spPr>
          <a:xfrm>
            <a:off x="7743358" y="4314920"/>
            <a:ext cx="4448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134282"/>
                </a:solidFill>
              </a:rPr>
              <a:t>Turn any car into a smart car – at a price you can afford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FB8961-791E-39CC-ED5D-F3E7EB60BA0D}"/>
              </a:ext>
            </a:extLst>
          </p:cNvPr>
          <p:cNvSpPr txBox="1"/>
          <p:nvPr/>
        </p:nvSpPr>
        <p:spPr>
          <a:xfrm>
            <a:off x="-1032930" y="1280030"/>
            <a:ext cx="6816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2400" b="1" i="1">
                <a:solidFill>
                  <a:srgbClr val="134282"/>
                </a:solidFill>
              </a:rPr>
              <a:t>More Stable and Easier to Use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349FB-7277-35DC-8528-E4CB17B2B504}"/>
              </a:ext>
            </a:extLst>
          </p:cNvPr>
          <p:cNvSpPr txBox="1"/>
          <p:nvPr/>
        </p:nvSpPr>
        <p:spPr>
          <a:xfrm>
            <a:off x="7780818" y="1146900"/>
            <a:ext cx="4529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134282"/>
                </a:solidFill>
              </a:rPr>
              <a:t>Interactive robot key – simple, fun, and personal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13DEBC-6B2C-C411-148B-A4E5E66AAD77}"/>
              </a:ext>
            </a:extLst>
          </p:cNvPr>
          <p:cNvSpPr txBox="1"/>
          <p:nvPr/>
        </p:nvSpPr>
        <p:spPr>
          <a:xfrm>
            <a:off x="4999952" y="2657344"/>
            <a:ext cx="24065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5000" b="1">
                <a:solidFill>
                  <a:srgbClr val="C00000"/>
                </a:solidFill>
              </a:rPr>
              <a:t>MOGI</a:t>
            </a:r>
            <a:endParaRPr lang="en-US" sz="5000">
              <a:solidFill>
                <a:srgbClr val="C0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80BBE-5EBE-4FEA-97E0-8E1162100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847" y="1821587"/>
            <a:ext cx="1593291" cy="1593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6694B-5027-4F3F-BD96-FE59D7F96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981" y="1933325"/>
            <a:ext cx="3307950" cy="1448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4CE0C1-FBB3-4816-AC2E-9C5DFB42E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1" y="4757932"/>
            <a:ext cx="2966054" cy="2076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4C8D8A-1FCA-49CB-838C-37905EFB9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21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b="1">
                <a:solidFill>
                  <a:srgbClr val="CE0606"/>
                </a:solidFill>
                <a:latin typeface="Montserrat"/>
                <a:ea typeface="Montserrat"/>
                <a:cs typeface="Montserrat"/>
                <a:sym typeface="Montserrat"/>
              </a:rPr>
              <a:t>2. PROTOTYPE</a:t>
            </a:r>
            <a:endParaRPr lang="en-US"/>
          </a:p>
        </p:txBody>
      </p:sp>
      <p:sp>
        <p:nvSpPr>
          <p:cNvPr id="187" name="Google Shape;187;p3"/>
          <p:cNvSpPr txBox="1">
            <a:spLocks noGrp="1"/>
          </p:cNvSpPr>
          <p:nvPr>
            <p:ph type="sldNum" idx="12"/>
          </p:nvPr>
        </p:nvSpPr>
        <p:spPr>
          <a:xfrm>
            <a:off x="10887074" y="635635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9F4E143F-569A-4AEB-9F67-741004006404}"/>
              </a:ext>
            </a:extLst>
          </p:cNvPr>
          <p:cNvSpPr txBox="1"/>
          <p:nvPr/>
        </p:nvSpPr>
        <p:spPr>
          <a:xfrm>
            <a:off x="565484" y="5236134"/>
            <a:ext cx="6809873" cy="331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44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3D </a:t>
            </a:r>
            <a:r>
              <a:rPr lang="vi-VN" sz="4400" b="1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Model</a:t>
            </a:r>
            <a:r>
              <a:rPr lang="en-US" sz="44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 Standard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44DF-9E3D-4221-8172-06AB7C176E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7"/>
          <a:stretch/>
        </p:blipFill>
        <p:spPr>
          <a:xfrm>
            <a:off x="6873347" y="1371600"/>
            <a:ext cx="5315963" cy="3584130"/>
          </a:xfrm>
          <a:prstGeom prst="rect">
            <a:avLst/>
          </a:prstGeom>
        </p:spPr>
      </p:pic>
      <p:pic>
        <p:nvPicPr>
          <p:cNvPr id="2" name="Phim của tôi">
            <a:hlinkClick r:id="" action="ppaction://media"/>
            <a:extLst>
              <a:ext uri="{FF2B5EF4-FFF2-40B4-BE49-F238E27FC236}">
                <a16:creationId xmlns:a16="http://schemas.microsoft.com/office/drawing/2014/main" id="{7E161B2D-A7B8-4E5A-8C31-FB4708345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0518" y="1488938"/>
            <a:ext cx="5999804" cy="337489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3E25F-76F6-4E2D-B841-78187F4A3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b="1">
                <a:solidFill>
                  <a:srgbClr val="CE0606"/>
                </a:solidFill>
                <a:latin typeface="Montserrat"/>
                <a:ea typeface="Montserrat"/>
                <a:cs typeface="Montserrat"/>
                <a:sym typeface="Montserrat"/>
              </a:rPr>
              <a:t>2. PROTOTYPE</a:t>
            </a:r>
            <a:endParaRPr lang="en-US"/>
          </a:p>
        </p:txBody>
      </p:sp>
      <p:sp>
        <p:nvSpPr>
          <p:cNvPr id="187" name="Google Shape;187;p3"/>
          <p:cNvSpPr txBox="1">
            <a:spLocks noGrp="1"/>
          </p:cNvSpPr>
          <p:nvPr>
            <p:ph type="sldNum" idx="12"/>
          </p:nvPr>
        </p:nvSpPr>
        <p:spPr>
          <a:xfrm>
            <a:off x="10887074" y="635635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9F4E143F-569A-4AEB-9F67-741004006404}"/>
              </a:ext>
            </a:extLst>
          </p:cNvPr>
          <p:cNvSpPr txBox="1"/>
          <p:nvPr/>
        </p:nvSpPr>
        <p:spPr>
          <a:xfrm>
            <a:off x="1773671" y="4742559"/>
            <a:ext cx="3711195" cy="331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44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3D </a:t>
            </a:r>
            <a:r>
              <a:rPr lang="vi-VN" sz="4400" b="1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Model</a:t>
            </a:r>
            <a:r>
              <a:rPr lang="en-US" sz="44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 Lite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EE1A9A-1481-48D4-B0C9-B9C88DCF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62" y="407037"/>
            <a:ext cx="7552662" cy="4093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63283-8E6A-4AFB-9B63-D193FD87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692" y="1335505"/>
            <a:ext cx="5332635" cy="3667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B977E-5E16-4E4E-B7A1-B6FF6ABA9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5941FA-2AED-4776-8BA3-C9B2C9B5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13" y="1351541"/>
            <a:ext cx="1890963" cy="1409739"/>
          </a:xfrm>
          <a:prstGeom prst="rect">
            <a:avLst/>
          </a:prstGeom>
        </p:spPr>
      </p:pic>
      <p:sp>
        <p:nvSpPr>
          <p:cNvPr id="186" name="Google Shape;186;p3"/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b="1">
                <a:solidFill>
                  <a:srgbClr val="CE0606"/>
                </a:solidFill>
                <a:latin typeface="Montserrat"/>
                <a:ea typeface="Montserrat"/>
                <a:cs typeface="Montserrat"/>
                <a:sym typeface="Montserrat"/>
              </a:rPr>
              <a:t>2. PROTOTYPE</a:t>
            </a:r>
            <a:endParaRPr lang="en-US"/>
          </a:p>
        </p:txBody>
      </p:sp>
      <p:sp>
        <p:nvSpPr>
          <p:cNvPr id="187" name="Google Shape;187;p3"/>
          <p:cNvSpPr txBox="1">
            <a:spLocks noGrp="1"/>
          </p:cNvSpPr>
          <p:nvPr>
            <p:ph type="sldNum" idx="12"/>
          </p:nvPr>
        </p:nvSpPr>
        <p:spPr>
          <a:xfrm>
            <a:off x="10887074" y="635635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D8091-983C-4159-A49B-E3907A987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29" y="3395397"/>
            <a:ext cx="713247" cy="667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A12C9-C327-4083-8035-BEC0A220B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74" y="1536629"/>
            <a:ext cx="1409152" cy="1328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2A0E0-95A4-4706-8281-8F7A7FDB0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1800" y="714629"/>
            <a:ext cx="4249918" cy="24593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48A35-EC0D-4D4E-8335-3EADEC843663}"/>
              </a:ext>
            </a:extLst>
          </p:cNvPr>
          <p:cNvCxnSpPr>
            <a:cxnSpLocks/>
          </p:cNvCxnSpPr>
          <p:nvPr/>
        </p:nvCxnSpPr>
        <p:spPr>
          <a:xfrm>
            <a:off x="7543066" y="4573111"/>
            <a:ext cx="8573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A9283E-248A-43D1-B473-2166B400BCC0}"/>
              </a:ext>
            </a:extLst>
          </p:cNvPr>
          <p:cNvCxnSpPr>
            <a:cxnSpLocks/>
          </p:cNvCxnSpPr>
          <p:nvPr/>
        </p:nvCxnSpPr>
        <p:spPr>
          <a:xfrm flipH="1">
            <a:off x="2611138" y="2061322"/>
            <a:ext cx="6263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88E47-196C-42A2-A5EC-9FBE6F68B510}"/>
              </a:ext>
            </a:extLst>
          </p:cNvPr>
          <p:cNvCxnSpPr>
            <a:cxnSpLocks/>
          </p:cNvCxnSpPr>
          <p:nvPr/>
        </p:nvCxnSpPr>
        <p:spPr>
          <a:xfrm>
            <a:off x="7158120" y="4750775"/>
            <a:ext cx="700777" cy="57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1">
            <a:extLst>
              <a:ext uri="{FF2B5EF4-FFF2-40B4-BE49-F238E27FC236}">
                <a16:creationId xmlns:a16="http://schemas.microsoft.com/office/drawing/2014/main" id="{3BEE3597-F1AF-4B79-87DB-CF0A4AF14394}"/>
              </a:ext>
            </a:extLst>
          </p:cNvPr>
          <p:cNvSpPr txBox="1"/>
          <p:nvPr/>
        </p:nvSpPr>
        <p:spPr>
          <a:xfrm>
            <a:off x="6096994" y="4434952"/>
            <a:ext cx="1817455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CAN bus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E6F86E43-517E-48B8-874F-339749CE2420}"/>
              </a:ext>
            </a:extLst>
          </p:cNvPr>
          <p:cNvSpPr txBox="1"/>
          <p:nvPr/>
        </p:nvSpPr>
        <p:spPr>
          <a:xfrm>
            <a:off x="3319282" y="2791337"/>
            <a:ext cx="1817455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R</a:t>
            </a:r>
            <a:r>
              <a:rPr lang="en-US" sz="1600" b="1" err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aspberry</a:t>
            </a:r>
            <a:r>
              <a:rPr lang="en-US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 pi 5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14A55D-FBAE-44CC-8B1B-998F9231C323}"/>
              </a:ext>
            </a:extLst>
          </p:cNvPr>
          <p:cNvCxnSpPr>
            <a:cxnSpLocks/>
          </p:cNvCxnSpPr>
          <p:nvPr/>
        </p:nvCxnSpPr>
        <p:spPr>
          <a:xfrm>
            <a:off x="7005721" y="3231292"/>
            <a:ext cx="0" cy="984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21">
            <a:extLst>
              <a:ext uri="{FF2B5EF4-FFF2-40B4-BE49-F238E27FC236}">
                <a16:creationId xmlns:a16="http://schemas.microsoft.com/office/drawing/2014/main" id="{BE7A7AF3-92F5-49C8-A988-AC177BDF9515}"/>
              </a:ext>
            </a:extLst>
          </p:cNvPr>
          <p:cNvSpPr txBox="1"/>
          <p:nvPr/>
        </p:nvSpPr>
        <p:spPr>
          <a:xfrm>
            <a:off x="9978346" y="4865731"/>
            <a:ext cx="1817455" cy="24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Air Conditioner</a:t>
            </a:r>
            <a:endParaRPr lang="en-US" sz="1600" b="1">
              <a:solidFill>
                <a:srgbClr val="D3101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Bold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6F5192-B203-470D-894D-597FE964A59E}"/>
              </a:ext>
            </a:extLst>
          </p:cNvPr>
          <p:cNvCxnSpPr>
            <a:cxnSpLocks/>
          </p:cNvCxnSpPr>
          <p:nvPr/>
        </p:nvCxnSpPr>
        <p:spPr>
          <a:xfrm flipV="1">
            <a:off x="5268206" y="2056410"/>
            <a:ext cx="1218247" cy="17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30E4BA-E3A3-40C5-83A4-F55791F46382}"/>
              </a:ext>
            </a:extLst>
          </p:cNvPr>
          <p:cNvCxnSpPr>
            <a:cxnSpLocks/>
          </p:cNvCxnSpPr>
          <p:nvPr/>
        </p:nvCxnSpPr>
        <p:spPr>
          <a:xfrm flipH="1">
            <a:off x="5685159" y="4556779"/>
            <a:ext cx="7702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7233C4-2A60-44D8-8264-AC9BA2EBB7E5}"/>
              </a:ext>
            </a:extLst>
          </p:cNvPr>
          <p:cNvSpPr txBox="1"/>
          <p:nvPr/>
        </p:nvSpPr>
        <p:spPr>
          <a:xfrm>
            <a:off x="-1194687" y="2752240"/>
            <a:ext cx="5422697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OLED – MOGI FACE</a:t>
            </a:r>
            <a:endParaRPr lang="en-US" b="1">
              <a:solidFill>
                <a:srgbClr val="D3101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A43C1C-2D1E-4CDA-B44B-51D12338DBAF}"/>
              </a:ext>
            </a:extLst>
          </p:cNvPr>
          <p:cNvSpPr txBox="1"/>
          <p:nvPr/>
        </p:nvSpPr>
        <p:spPr>
          <a:xfrm>
            <a:off x="97096" y="5238953"/>
            <a:ext cx="5548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ea typeface="Arial Bold"/>
                <a:cs typeface="Arial Bold"/>
                <a:sym typeface="Arial Bold"/>
              </a:rPr>
              <a:t>General Layout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1FB53FE5-3AC2-4F33-9A80-9756BEABCF75}"/>
              </a:ext>
            </a:extLst>
          </p:cNvPr>
          <p:cNvSpPr txBox="1"/>
          <p:nvPr/>
        </p:nvSpPr>
        <p:spPr>
          <a:xfrm>
            <a:off x="4384956" y="-743707"/>
            <a:ext cx="2521589" cy="1547635"/>
          </a:xfrm>
          <a:prstGeom prst="rect">
            <a:avLst/>
          </a:prstGeom>
        </p:spPr>
        <p:txBody>
          <a:bodyPr lIns="31442" tIns="31442" rIns="31442" bIns="31442" rtlCol="0" anchor="ctr"/>
          <a:lstStyle/>
          <a:p>
            <a:pPr marL="0" marR="0" lvl="0" indent="0" algn="ctr" defTabSz="914400" eaLnBrk="1" fontAlgn="auto" latinLnBrk="0" hangingPunct="1">
              <a:lnSpc>
                <a:spcPts val="50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8820C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New Trends in Automotive Lighting Systems-OLED &amp; Ambient Lighting">
            <a:extLst>
              <a:ext uri="{FF2B5EF4-FFF2-40B4-BE49-F238E27FC236}">
                <a16:creationId xmlns:a16="http://schemas.microsoft.com/office/drawing/2014/main" id="{C117810B-C1FD-4553-8BC1-01BC8F26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00" y="3708548"/>
            <a:ext cx="2194612" cy="11342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273463-408F-4F97-9138-D104FEB3FFB7}"/>
              </a:ext>
            </a:extLst>
          </p:cNvPr>
          <p:cNvCxnSpPr>
            <a:cxnSpLocks/>
          </p:cNvCxnSpPr>
          <p:nvPr/>
        </p:nvCxnSpPr>
        <p:spPr>
          <a:xfrm flipH="1">
            <a:off x="6347456" y="4803681"/>
            <a:ext cx="448777" cy="517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Lung linh với Đèn LED trần sao rơi siêu sang tại Trường Tuấn Auto ! - Trung  Tâm chăm sóc xe hơi tại Sài Gòn">
            <a:extLst>
              <a:ext uri="{FF2B5EF4-FFF2-40B4-BE49-F238E27FC236}">
                <a16:creationId xmlns:a16="http://schemas.microsoft.com/office/drawing/2014/main" id="{4333611C-D417-45B0-BDEB-19DFEF95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49" y="5134806"/>
            <a:ext cx="1689299" cy="1163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4,900+ Playing Music In Car Stock Photos, Pictures &amp; Royalty-Free Images -  iStock | Singing in car, Road trip, Iphone">
            <a:extLst>
              <a:ext uri="{FF2B5EF4-FFF2-40B4-BE49-F238E27FC236}">
                <a16:creationId xmlns:a16="http://schemas.microsoft.com/office/drawing/2014/main" id="{2ECD6BAC-34F4-4B14-8ED3-4F74A601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07" y="5062244"/>
            <a:ext cx="1817455" cy="12050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Guide to Common Dashboard Warning Lights">
            <a:extLst>
              <a:ext uri="{FF2B5EF4-FFF2-40B4-BE49-F238E27FC236}">
                <a16:creationId xmlns:a16="http://schemas.microsoft.com/office/drawing/2014/main" id="{C7A09D8B-304A-49EB-B9B9-5868015C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70" y="3598925"/>
            <a:ext cx="2194613" cy="1233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1">
            <a:extLst>
              <a:ext uri="{FF2B5EF4-FFF2-40B4-BE49-F238E27FC236}">
                <a16:creationId xmlns:a16="http://schemas.microsoft.com/office/drawing/2014/main" id="{CC673208-19E8-4C2F-8FA2-75DCB0647A47}"/>
              </a:ext>
            </a:extLst>
          </p:cNvPr>
          <p:cNvSpPr txBox="1"/>
          <p:nvPr/>
        </p:nvSpPr>
        <p:spPr>
          <a:xfrm>
            <a:off x="6150217" y="3034930"/>
            <a:ext cx="1817455" cy="24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STM</a:t>
            </a:r>
            <a:r>
              <a:rPr lang="en-US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32</a:t>
            </a: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FA6502D7-EA6E-41B1-8A67-E0FC454156CA}"/>
              </a:ext>
            </a:extLst>
          </p:cNvPr>
          <p:cNvSpPr txBox="1"/>
          <p:nvPr/>
        </p:nvSpPr>
        <p:spPr>
          <a:xfrm>
            <a:off x="9633941" y="6052452"/>
            <a:ext cx="1817455" cy="24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Light</a:t>
            </a:r>
            <a:endParaRPr lang="en-US" sz="1600" b="1">
              <a:solidFill>
                <a:srgbClr val="D3101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Bold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47016D1B-B529-41D0-81A0-C5E0E8A4D953}"/>
              </a:ext>
            </a:extLst>
          </p:cNvPr>
          <p:cNvSpPr txBox="1"/>
          <p:nvPr/>
        </p:nvSpPr>
        <p:spPr>
          <a:xfrm>
            <a:off x="2673360" y="5953470"/>
            <a:ext cx="1817455" cy="24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Music volume</a:t>
            </a:r>
            <a:endParaRPr lang="en-US" sz="1600" b="1">
              <a:solidFill>
                <a:srgbClr val="D3101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Bold"/>
            </a:endParaRP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181EB08C-2EF3-4DAA-A82F-7C9F0AAC499F}"/>
              </a:ext>
            </a:extLst>
          </p:cNvPr>
          <p:cNvSpPr txBox="1"/>
          <p:nvPr/>
        </p:nvSpPr>
        <p:spPr>
          <a:xfrm>
            <a:off x="1603159" y="4163797"/>
            <a:ext cx="1817455" cy="24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</a:pPr>
            <a:r>
              <a:rPr lang="vi-VN" sz="1600" b="1">
                <a:solidFill>
                  <a:srgbClr val="D310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Bold"/>
              </a:rPr>
              <a:t>Warning System</a:t>
            </a:r>
            <a:endParaRPr lang="en-US" sz="1600" b="1">
              <a:solidFill>
                <a:srgbClr val="D3101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4B978AD-1302-4BC2-AAB0-61B37DD0A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3. MARKET FEASIBILITY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D16C673-A0E3-4A96-A869-4D6CBA7F8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59192"/>
              </p:ext>
            </p:extLst>
          </p:nvPr>
        </p:nvGraphicFramePr>
        <p:xfrm>
          <a:off x="465240" y="875554"/>
          <a:ext cx="7680139" cy="46857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0673">
                  <a:extLst>
                    <a:ext uri="{9D8B030D-6E8A-4147-A177-3AD203B41FA5}">
                      <a16:colId xmlns:a16="http://schemas.microsoft.com/office/drawing/2014/main" val="2813566225"/>
                    </a:ext>
                  </a:extLst>
                </a:gridCol>
                <a:gridCol w="1453799">
                  <a:extLst>
                    <a:ext uri="{9D8B030D-6E8A-4147-A177-3AD203B41FA5}">
                      <a16:colId xmlns:a16="http://schemas.microsoft.com/office/drawing/2014/main" val="2494457314"/>
                    </a:ext>
                  </a:extLst>
                </a:gridCol>
                <a:gridCol w="1413711">
                  <a:extLst>
                    <a:ext uri="{9D8B030D-6E8A-4147-A177-3AD203B41FA5}">
                      <a16:colId xmlns:a16="http://schemas.microsoft.com/office/drawing/2014/main" val="2133656187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2969379929"/>
                    </a:ext>
                  </a:extLst>
                </a:gridCol>
                <a:gridCol w="1642309">
                  <a:extLst>
                    <a:ext uri="{9D8B030D-6E8A-4147-A177-3AD203B41FA5}">
                      <a16:colId xmlns:a16="http://schemas.microsoft.com/office/drawing/2014/main" val="2371543968"/>
                    </a:ext>
                  </a:extLst>
                </a:gridCol>
              </a:tblGrid>
              <a:tr h="486695"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vi-VN" sz="16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Q1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2024 </a:t>
                      </a:r>
                      <a:endParaRPr lang="vi-VN" sz="16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vi-VN" sz="16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Q1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Change (2024→2025)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3184007"/>
                  </a:ext>
                </a:extLst>
              </a:tr>
              <a:tr h="735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VAMA total vehicle sales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~70,392 units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~58,165 units (↓17%)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72,249 units (↑24%)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+24%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6404137"/>
                  </a:ext>
                </a:extLst>
              </a:tr>
              <a:tr h="984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Passenger car sales </a:t>
                      </a:r>
                      <a:endParaRPr lang="vi-VN" sz="1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(VAMA members)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~52,712 units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~41,858 units (↓21%)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51,089 units (↑22%)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+22%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7593236"/>
                  </a:ext>
                </a:extLst>
              </a:tr>
              <a:tr h="735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VinFast BEV domestic deliveries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35,100 units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962531"/>
                  </a:ext>
                </a:extLst>
              </a:tr>
              <a:tr h="984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EV + Hybrid share of total car sales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~15–20%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~15–20% (est.)</a:t>
                      </a:r>
                      <a:endParaRPr lang="en-US" sz="1800" b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~15–20% (forecast)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Stable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940413"/>
                  </a:ext>
                </a:extLst>
              </a:tr>
              <a:tr h="735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EV market size (2025 value est.)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3.12 billion</a:t>
                      </a:r>
                      <a:endParaRPr lang="vi-VN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USD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CAGR ~18.9% to 2030</a:t>
                      </a:r>
                      <a:endParaRPr 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26810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7E27D46-D513-4DB9-A9A5-EB8ADDD1AFBA}"/>
              </a:ext>
            </a:extLst>
          </p:cNvPr>
          <p:cNvSpPr txBox="1"/>
          <p:nvPr/>
        </p:nvSpPr>
        <p:spPr>
          <a:xfrm>
            <a:off x="-203928" y="5561319"/>
            <a:ext cx="6097002" cy="27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100" b="1" i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Sources: VAMA, Vietnam News Agency, Reuters, Mordor Intelligence (2023–2025)</a:t>
            </a:r>
            <a:endParaRPr lang="en-US" sz="1100" b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C3C9EC-63B4-4577-9A4C-68658273F5FB}"/>
              </a:ext>
            </a:extLst>
          </p:cNvPr>
          <p:cNvSpPr/>
          <p:nvPr/>
        </p:nvSpPr>
        <p:spPr>
          <a:xfrm>
            <a:off x="8226911" y="1598530"/>
            <a:ext cx="3874169" cy="3007894"/>
          </a:xfrm>
          <a:prstGeom prst="roundRect">
            <a:avLst/>
          </a:prstGeom>
          <a:solidFill>
            <a:srgbClr val="E7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sz="1800" b="1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n-US" sz="18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 strong trends and government support create an ideal environment for EV growth and related tech. </a:t>
            </a:r>
            <a:r>
              <a:rPr lang="en-US" sz="2400" b="1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AutoMate</a:t>
            </a:r>
            <a:r>
              <a:rPr lang="en-US" sz="18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being offline, affordable, and hardware-integrated, is perfectly positioned to serve both traditional cars and new EVs, without relying on internet or high prices</a:t>
            </a:r>
            <a:r>
              <a:rPr lang="vi-VN" sz="18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1800" b="1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endParaRPr lang="en-US" sz="2000" b="1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D1F94-165B-478B-8F71-0801E434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A203C22-EF75-ED02-D715-980494B3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2112" y="3875096"/>
            <a:ext cx="3850349" cy="29082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87CED2-CBA7-4C41-92F3-5CB01F4048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1113" y="3378924"/>
            <a:ext cx="3568883" cy="3054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353436-18ED-4ACC-9304-D8AA006929A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577230" y="874981"/>
            <a:ext cx="3000115" cy="3000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5A4CBB-3E12-10D5-ED14-D52BDA445B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39" y="2081293"/>
            <a:ext cx="2458323" cy="2317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457476-3243-4D5A-9994-3C793766DE8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785835" y="702926"/>
            <a:ext cx="3117298" cy="3117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3. MARKET FEASIBILITY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357" y="6454588"/>
            <a:ext cx="466725" cy="365125"/>
          </a:xfrm>
        </p:spPr>
        <p:txBody>
          <a:bodyPr/>
          <a:lstStyle/>
          <a:p>
            <a:fld id="{F7AF0E9F-A7B4-4192-8AA0-128C33D70E75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50324-F42C-65B6-E74D-27242083DE0F}"/>
              </a:ext>
            </a:extLst>
          </p:cNvPr>
          <p:cNvSpPr txBox="1"/>
          <p:nvPr/>
        </p:nvSpPr>
        <p:spPr>
          <a:xfrm>
            <a:off x="451712" y="918490"/>
            <a:ext cx="4283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1" i="1">
                <a:solidFill>
                  <a:srgbClr val="C00000"/>
                </a:solidFill>
              </a:rPr>
              <a:t>Market Needs</a:t>
            </a:r>
            <a:endParaRPr lang="en-US" sz="4000">
              <a:solidFill>
                <a:srgbClr val="C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41760-DEBD-DE18-E3DE-8FC987E7235D}"/>
              </a:ext>
            </a:extLst>
          </p:cNvPr>
          <p:cNvSpPr txBox="1"/>
          <p:nvPr/>
        </p:nvSpPr>
        <p:spPr>
          <a:xfrm>
            <a:off x="1424161" y="4121315"/>
            <a:ext cx="4283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1" i="1">
                <a:solidFill>
                  <a:srgbClr val="C00000"/>
                </a:solidFill>
              </a:rPr>
              <a:t>Supportive Trends</a:t>
            </a:r>
            <a:endParaRPr lang="en-US" sz="4000">
              <a:solidFill>
                <a:srgbClr val="C00000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364A3-CD0D-50D4-C8F1-BCD5C331B266}"/>
              </a:ext>
            </a:extLst>
          </p:cNvPr>
          <p:cNvSpPr txBox="1"/>
          <p:nvPr/>
        </p:nvSpPr>
        <p:spPr>
          <a:xfrm>
            <a:off x="7435323" y="852557"/>
            <a:ext cx="4283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1" i="1">
                <a:solidFill>
                  <a:srgbClr val="C00000"/>
                </a:solidFill>
              </a:rPr>
              <a:t>Target Market</a:t>
            </a:r>
            <a:endParaRPr lang="en-US" sz="4000">
              <a:solidFill>
                <a:srgbClr val="C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E667C-8D58-4D5E-CBE0-4E6A7E127505}"/>
              </a:ext>
            </a:extLst>
          </p:cNvPr>
          <p:cNvSpPr txBox="1"/>
          <p:nvPr/>
        </p:nvSpPr>
        <p:spPr>
          <a:xfrm>
            <a:off x="326558" y="1382888"/>
            <a:ext cx="508767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>
                <a:solidFill>
                  <a:srgbClr val="F8820C"/>
                </a:solidFill>
              </a:rPr>
              <a:t>What</a:t>
            </a:r>
            <a:r>
              <a:rPr lang="en-US" sz="2400" b="1" i="1">
                <a:solidFill>
                  <a:srgbClr val="F8820C"/>
                </a:solidFill>
              </a:rPr>
              <a:t> drivers are really looking for</a:t>
            </a:r>
            <a:r>
              <a:rPr lang="vi-VN" sz="2400" b="1" i="1">
                <a:solidFill>
                  <a:srgbClr val="F8820C"/>
                </a:solidFill>
              </a:rPr>
              <a:t> </a:t>
            </a:r>
            <a:r>
              <a:rPr lang="vi-VN" sz="2400" b="1" i="1">
                <a:solidFill>
                  <a:srgbClr val="F88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>
                <a:solidFill>
                  <a:srgbClr val="134282"/>
                </a:solidFill>
              </a:rPr>
              <a:t>People want safer driving</a:t>
            </a:r>
            <a:endParaRPr lang="vi-VN" sz="24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>
                <a:solidFill>
                  <a:srgbClr val="134282"/>
                </a:solidFill>
              </a:rPr>
              <a:t>They need smart features that work offline</a:t>
            </a:r>
            <a:endParaRPr lang="vi-VN" sz="24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>
                <a:solidFill>
                  <a:srgbClr val="134282"/>
                </a:solidFill>
              </a:rPr>
              <a:t>They prefer simple, easy-to-use systems in the car</a:t>
            </a:r>
            <a:r>
              <a:rPr lang="vi-VN" sz="2400" b="1" i="1">
                <a:solidFill>
                  <a:srgbClr val="134282"/>
                </a:solidFill>
              </a:rPr>
              <a:t> </a:t>
            </a:r>
            <a:endParaRPr lang="en-US" sz="2400" b="1" i="1">
              <a:solidFill>
                <a:srgbClr val="13428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8745C-08CA-46FA-3A31-DEBAE53122D0}"/>
              </a:ext>
            </a:extLst>
          </p:cNvPr>
          <p:cNvSpPr txBox="1"/>
          <p:nvPr/>
        </p:nvSpPr>
        <p:spPr>
          <a:xfrm>
            <a:off x="558648" y="4571046"/>
            <a:ext cx="747982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>
                <a:solidFill>
                  <a:srgbClr val="F8820C"/>
                </a:solidFill>
              </a:rPr>
              <a:t>Why</a:t>
            </a:r>
            <a:r>
              <a:rPr lang="en-US" sz="2400" b="1" i="1">
                <a:solidFill>
                  <a:srgbClr val="F8820C"/>
                </a:solidFill>
              </a:rPr>
              <a:t> Now Is the Right Time for Smarter, Safer Cars</a:t>
            </a:r>
            <a:r>
              <a:rPr lang="vi-VN" sz="2400" b="1" i="1">
                <a:solidFill>
                  <a:srgbClr val="F8820C"/>
                </a:solidFill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>
                <a:solidFill>
                  <a:srgbClr val="134282"/>
                </a:solidFill>
              </a:rPr>
              <a:t>People care more about driving safely</a:t>
            </a:r>
            <a:endParaRPr lang="vi-VN" sz="24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>
                <a:solidFill>
                  <a:srgbClr val="134282"/>
                </a:solidFill>
              </a:rPr>
              <a:t>Smart Car Adoption &amp; Personalization</a:t>
            </a:r>
            <a:endParaRPr lang="vi-VN" sz="24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>
                <a:solidFill>
                  <a:srgbClr val="134282"/>
                </a:solidFill>
              </a:rPr>
              <a:t>Offline AI is growing fast – no internet, but still smart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D8AD0-5D9E-3EF0-C0CC-DC1E036B0D0A}"/>
              </a:ext>
            </a:extLst>
          </p:cNvPr>
          <p:cNvSpPr txBox="1"/>
          <p:nvPr/>
        </p:nvSpPr>
        <p:spPr>
          <a:xfrm>
            <a:off x="7398700" y="1381412"/>
            <a:ext cx="483089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8820C"/>
                </a:solidFill>
              </a:rPr>
              <a:t>Who</a:t>
            </a:r>
            <a:r>
              <a:rPr lang="en-US" sz="2000" b="1" i="1">
                <a:solidFill>
                  <a:srgbClr val="F8820C"/>
                </a:solidFill>
              </a:rPr>
              <a:t> </a:t>
            </a:r>
            <a:r>
              <a:rPr lang="en-US" sz="2400" b="1" i="1">
                <a:solidFill>
                  <a:srgbClr val="F8820C"/>
                </a:solidFill>
              </a:rPr>
              <a:t>is this made for?</a:t>
            </a:r>
            <a:endParaRPr lang="vi-VN" sz="2400" b="1" i="1">
              <a:solidFill>
                <a:srgbClr val="F8820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b="1" i="1">
                <a:solidFill>
                  <a:srgbClr val="134282"/>
                </a:solidFill>
              </a:rPr>
              <a:t>Drivers who love tech and live in the city</a:t>
            </a:r>
            <a:endParaRPr lang="vi-VN" sz="19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b="1" i="1">
                <a:solidFill>
                  <a:srgbClr val="134282"/>
                </a:solidFill>
              </a:rPr>
              <a:t>People who often lose internet while driving</a:t>
            </a:r>
            <a:endParaRPr lang="vi-VN" sz="1900" b="1" i="1">
              <a:solidFill>
                <a:srgbClr val="13428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1900" b="1" i="1">
                <a:solidFill>
                  <a:srgbClr val="134282"/>
                </a:solidFill>
              </a:rPr>
              <a:t>  </a:t>
            </a:r>
            <a:r>
              <a:rPr lang="en-US" sz="1900" b="1" i="1">
                <a:solidFill>
                  <a:srgbClr val="134282"/>
                </a:solidFill>
              </a:rPr>
              <a:t>Car owners who want to upgrade old vehicles</a:t>
            </a:r>
            <a:endParaRPr lang="vi-VN" sz="1900" b="1" i="1">
              <a:solidFill>
                <a:srgbClr val="134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b="1" i="1">
                <a:solidFill>
                  <a:srgbClr val="134282"/>
                </a:solidFill>
              </a:rPr>
              <a:t>ride-hailing drivers needing smarter 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F407A-C77B-297C-87F4-17A453950471}"/>
              </a:ext>
            </a:extLst>
          </p:cNvPr>
          <p:cNvSpPr txBox="1"/>
          <p:nvPr/>
        </p:nvSpPr>
        <p:spPr>
          <a:xfrm>
            <a:off x="8924365" y="4097294"/>
            <a:ext cx="22882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2600" b="1" i="1">
                <a:solidFill>
                  <a:srgbClr val="FFFF00"/>
                </a:solidFill>
                <a:effectLst/>
              </a:rPr>
              <a:t>TAM ~ 580M $</a:t>
            </a:r>
            <a:endParaRPr lang="en-US" sz="2600">
              <a:solidFill>
                <a:srgbClr val="FFFF00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69083-21FC-667C-7117-45D491E2C7B1}"/>
              </a:ext>
            </a:extLst>
          </p:cNvPr>
          <p:cNvSpPr txBox="1"/>
          <p:nvPr/>
        </p:nvSpPr>
        <p:spPr>
          <a:xfrm>
            <a:off x="9086831" y="4943680"/>
            <a:ext cx="22882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2600" b="1" i="1">
                <a:solidFill>
                  <a:srgbClr val="FFFF00"/>
                </a:solidFill>
              </a:rPr>
              <a:t>SAM</a:t>
            </a:r>
            <a:r>
              <a:rPr lang="en-US" sz="2600" b="1" i="1">
                <a:solidFill>
                  <a:srgbClr val="FFFF00"/>
                </a:solidFill>
                <a:effectLst/>
              </a:rPr>
              <a:t> ~ 71M $</a:t>
            </a:r>
            <a:endParaRPr lang="en-US" sz="2600">
              <a:solidFill>
                <a:srgbClr val="FFFF00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301A82-5293-9D2E-BBC8-23ADE2AA3D7D}"/>
              </a:ext>
            </a:extLst>
          </p:cNvPr>
          <p:cNvSpPr txBox="1"/>
          <p:nvPr/>
        </p:nvSpPr>
        <p:spPr>
          <a:xfrm>
            <a:off x="9640091" y="5790066"/>
            <a:ext cx="98603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2600" b="1" i="1">
                <a:solidFill>
                  <a:srgbClr val="FFFF00"/>
                </a:solidFill>
              </a:rPr>
              <a:t>SOM</a:t>
            </a:r>
            <a:endParaRPr lang="en-US" sz="2600">
              <a:solidFill>
                <a:srgbClr val="FFFF00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FAA63D-548A-B0EF-2DD4-3A46E3591BA0}"/>
              </a:ext>
            </a:extLst>
          </p:cNvPr>
          <p:cNvSpPr txBox="1"/>
          <p:nvPr/>
        </p:nvSpPr>
        <p:spPr>
          <a:xfrm>
            <a:off x="9809550" y="6063762"/>
            <a:ext cx="986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2000" b="1" i="1">
                <a:solidFill>
                  <a:srgbClr val="FFFF00"/>
                </a:solidFill>
                <a:effectLst/>
              </a:rPr>
              <a:t>2%</a:t>
            </a:r>
            <a:endParaRPr lang="en-US" sz="2000">
              <a:solidFill>
                <a:srgbClr val="FFFF00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9F904E-2CE3-E14F-8F41-A9FE9EFE09CF}"/>
              </a:ext>
            </a:extLst>
          </p:cNvPr>
          <p:cNvSpPr txBox="1"/>
          <p:nvPr/>
        </p:nvSpPr>
        <p:spPr>
          <a:xfrm>
            <a:off x="4992106" y="2713646"/>
            <a:ext cx="24065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5000" b="1">
                <a:solidFill>
                  <a:srgbClr val="C00000"/>
                </a:solidFill>
              </a:rPr>
              <a:t>MOGI</a:t>
            </a:r>
            <a:endParaRPr lang="en-US" sz="5000">
              <a:solidFill>
                <a:srgbClr val="C00000"/>
              </a:solidFill>
              <a:effectLst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C6FFB61-A4E2-4C41-8AFF-FCE264A4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45A00F-8DD2-41B2-920E-CE0EDF842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ADC87-6E0A-7735-0ACD-527DA3B0BD2D}"/>
              </a:ext>
            </a:extLst>
          </p:cNvPr>
          <p:cNvSpPr txBox="1"/>
          <p:nvPr/>
        </p:nvSpPr>
        <p:spPr>
          <a:xfrm>
            <a:off x="326558" y="352334"/>
            <a:ext cx="835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E0606"/>
                </a:solidFill>
                <a:latin typeface="Montserrat" panose="00000500000000000000" pitchFamily="2" charset="0"/>
              </a:rPr>
              <a:t>3. MARKET FEASIBILITY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DAD0-2A03-70CD-DE77-0073B60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F0E9F-A7B4-4192-8AA0-128C33D70E75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63941-5DE4-53F9-63D5-A1F59427A6D2}"/>
              </a:ext>
            </a:extLst>
          </p:cNvPr>
          <p:cNvSpPr/>
          <p:nvPr/>
        </p:nvSpPr>
        <p:spPr>
          <a:xfrm>
            <a:off x="11785898" y="6454588"/>
            <a:ext cx="403412" cy="403412"/>
          </a:xfrm>
          <a:prstGeom prst="rect">
            <a:avLst/>
          </a:prstGeom>
          <a:solidFill>
            <a:srgbClr val="053E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oogle Sans" panose="020B0604020202020204" charset="0"/>
              <a:ea typeface="Google Sans" panose="020B060402020202020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98730D-CA1E-FBDF-4DF0-2F239F4FB5E6}"/>
              </a:ext>
            </a:extLst>
          </p:cNvPr>
          <p:cNvCxnSpPr>
            <a:cxnSpLocks/>
          </p:cNvCxnSpPr>
          <p:nvPr/>
        </p:nvCxnSpPr>
        <p:spPr>
          <a:xfrm>
            <a:off x="3040721" y="1501988"/>
            <a:ext cx="0" cy="413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78F682-1A6B-1FEE-CD69-77EF2667DD9E}"/>
              </a:ext>
            </a:extLst>
          </p:cNvPr>
          <p:cNvCxnSpPr>
            <a:cxnSpLocks/>
          </p:cNvCxnSpPr>
          <p:nvPr/>
        </p:nvCxnSpPr>
        <p:spPr>
          <a:xfrm>
            <a:off x="5923153" y="1501988"/>
            <a:ext cx="0" cy="413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4CD363-C4AE-B49C-318B-0D64A3234AEE}"/>
              </a:ext>
            </a:extLst>
          </p:cNvPr>
          <p:cNvCxnSpPr>
            <a:cxnSpLocks/>
          </p:cNvCxnSpPr>
          <p:nvPr/>
        </p:nvCxnSpPr>
        <p:spPr>
          <a:xfrm>
            <a:off x="8974642" y="1501988"/>
            <a:ext cx="0" cy="413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83252E-78E1-72B4-5707-D359666F73AD}"/>
              </a:ext>
            </a:extLst>
          </p:cNvPr>
          <p:cNvSpPr txBox="1"/>
          <p:nvPr/>
        </p:nvSpPr>
        <p:spPr>
          <a:xfrm>
            <a:off x="3118317" y="874808"/>
            <a:ext cx="2729565" cy="555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VN" sz="8800">
                <a:solidFill>
                  <a:schemeClr val="accent1">
                    <a:lumMod val="75000"/>
                  </a:schemeClr>
                </a:solidFill>
                <a:latin typeface=""/>
              </a:rPr>
              <a:t>W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VN" sz="2200" b="1">
                <a:solidFill>
                  <a:schemeClr val="accent1">
                    <a:lumMod val="75000"/>
                  </a:schemeClr>
                </a:solidFill>
                <a:latin typeface=""/>
              </a:rPr>
              <a:t>WEAKNESS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High production cost </a:t>
            </a:r>
            <a:b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</a:b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at small scale.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Limited voice command vocabulary (early stage).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Installation may require wiring expertise.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User experience (UX) still needs improvement</a:t>
            </a:r>
            <a:endParaRPr lang="en-VN">
              <a:solidFill>
                <a:schemeClr val="accent1">
                  <a:lumMod val="75000"/>
                </a:schemeClr>
              </a:solidFill>
              <a:latin typeface=""/>
            </a:endParaRPr>
          </a:p>
          <a:p>
            <a:pPr>
              <a:spcBef>
                <a:spcPts val="500"/>
              </a:spcBef>
            </a:pPr>
            <a:endParaRPr lang="en-VN" sz="160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500"/>
              </a:spcBef>
            </a:pPr>
            <a:endParaRPr lang="en-VN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C6AA44-BADF-BA18-43A2-389D4317EA8D}"/>
              </a:ext>
            </a:extLst>
          </p:cNvPr>
          <p:cNvSpPr txBox="1"/>
          <p:nvPr/>
        </p:nvSpPr>
        <p:spPr>
          <a:xfrm>
            <a:off x="6056554" y="874808"/>
            <a:ext cx="2984500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VN" sz="8800">
                <a:solidFill>
                  <a:schemeClr val="accent1">
                    <a:lumMod val="75000"/>
                  </a:schemeClr>
                </a:solidFill>
                <a:latin typeface=""/>
              </a:rPr>
              <a:t>O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VN" sz="2200" b="1">
                <a:solidFill>
                  <a:schemeClr val="accent1">
                    <a:lumMod val="75000"/>
                  </a:schemeClr>
                </a:solidFill>
                <a:latin typeface=""/>
              </a:rPr>
              <a:t>OPPORTUNITIES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Growing ride-hailing and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car rental services</a:t>
            </a:r>
            <a:endParaRPr lang="vi-VN">
              <a:solidFill>
                <a:schemeClr val="accent1">
                  <a:lumMod val="75000"/>
                </a:schemeClr>
              </a:solidFill>
              <a:latin typeface=""/>
            </a:endParaRP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Supportive policies for local tech startups.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Rising interest in traffic safety and smart mobility.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latin typeface=""/>
              </a:rPr>
              <a:t>Potential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latin typeface=""/>
              </a:rPr>
              <a:t>for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latin typeface=""/>
              </a:rPr>
              <a:t>education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latin typeface=""/>
              </a:rPr>
              <a:t>or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latin typeface=""/>
              </a:rPr>
              <a:t>training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partnerships.</a:t>
            </a:r>
            <a:endParaRPr lang="en-VN">
              <a:solidFill>
                <a:schemeClr val="accent1">
                  <a:lumMod val="75000"/>
                </a:schemeClr>
              </a:solidFill>
              <a:latin typeface=""/>
            </a:endParaRPr>
          </a:p>
          <a:p>
            <a:pPr>
              <a:spcBef>
                <a:spcPts val="500"/>
              </a:spcBef>
            </a:pPr>
            <a:endParaRPr lang="en-VN" sz="160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500"/>
              </a:spcBef>
            </a:pPr>
            <a:endParaRPr lang="en-VN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0AD5A-41AE-4B08-1702-F7D8D34AAED8}"/>
              </a:ext>
            </a:extLst>
          </p:cNvPr>
          <p:cNvSpPr txBox="1"/>
          <p:nvPr/>
        </p:nvSpPr>
        <p:spPr>
          <a:xfrm>
            <a:off x="9003104" y="875554"/>
            <a:ext cx="3061896" cy="521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VN" sz="8800">
                <a:solidFill>
                  <a:schemeClr val="accent1">
                    <a:lumMod val="75000"/>
                  </a:schemeClr>
                </a:solidFill>
                <a:latin typeface=""/>
              </a:rPr>
              <a:t>T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VN" sz="2200" b="1">
                <a:solidFill>
                  <a:schemeClr val="accent1">
                    <a:lumMod val="75000"/>
                  </a:schemeClr>
                </a:solidFill>
                <a:latin typeface=""/>
              </a:rPr>
              <a:t>THREATS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User preference for 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  </a:t>
            </a: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built-in assistants (Google, Siri).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Risk of chip shortages or supply chain delays</a:t>
            </a:r>
            <a:endParaRPr lang="vi-VN">
              <a:solidFill>
                <a:schemeClr val="accent1">
                  <a:lumMod val="75000"/>
                </a:schemeClr>
              </a:solidFill>
              <a:latin typeface=""/>
            </a:endParaRP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Some users may be skeptical of aftermarket add-ons</a:t>
            </a:r>
            <a:endParaRPr lang="vi-VN">
              <a:solidFill>
                <a:schemeClr val="accent1">
                  <a:lumMod val="75000"/>
                </a:schemeClr>
              </a:solidFill>
              <a:latin typeface=""/>
            </a:endParaRP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Competitors may copy the idea after launch</a:t>
            </a:r>
            <a:endParaRPr lang="en-VN">
              <a:solidFill>
                <a:schemeClr val="accent1">
                  <a:lumMod val="75000"/>
                </a:schemeClr>
              </a:solidFill>
              <a:latin typeface="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E15908-6942-6054-D371-4770659EE1CA}"/>
              </a:ext>
            </a:extLst>
          </p:cNvPr>
          <p:cNvSpPr txBox="1"/>
          <p:nvPr/>
        </p:nvSpPr>
        <p:spPr>
          <a:xfrm>
            <a:off x="227542" y="877373"/>
            <a:ext cx="2890775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VN" sz="8800">
                <a:solidFill>
                  <a:schemeClr val="accent1">
                    <a:lumMod val="75000"/>
                  </a:schemeClr>
                </a:solidFill>
                <a:latin typeface=""/>
              </a:rPr>
              <a:t>S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VN" sz="2200" b="1">
                <a:solidFill>
                  <a:schemeClr val="accent1">
                    <a:lumMod val="75000"/>
                  </a:schemeClr>
                </a:solidFill>
                <a:latin typeface=""/>
              </a:rPr>
              <a:t>STRENGTHS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Stable offline voice </a:t>
            </a:r>
            <a:endParaRPr lang="vi-VN">
              <a:solidFill>
                <a:schemeClr val="accent1">
                  <a:lumMod val="75000"/>
                </a:schemeClr>
              </a:solidFill>
              <a:latin typeface=""/>
            </a:endParaRP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Friendly, robot-like design that’s customizable</a:t>
            </a: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Broad compatibility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  Modular hardware for easy mainteinance.</a:t>
            </a:r>
          </a:p>
          <a:p>
            <a:pPr>
              <a:spcBef>
                <a:spcPts val="500"/>
              </a:spcBef>
            </a:pPr>
            <a:r>
              <a:rPr lang="en-VN">
                <a:solidFill>
                  <a:schemeClr val="accent1">
                    <a:lumMod val="75000"/>
                  </a:schemeClr>
                </a:solidFill>
                <a:latin typeface=""/>
              </a:rPr>
              <a:t>•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"/>
              </a:rPr>
              <a:t>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"/>
              </a:rPr>
              <a:t>Compact and stylish – enhances the car’s interior look</a:t>
            </a:r>
            <a:endParaRPr lang="en-VN">
              <a:solidFill>
                <a:schemeClr val="accent1">
                  <a:lumMod val="75000"/>
                </a:schemeClr>
              </a:solidFill>
              <a:latin typeface="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97B8D-7340-42E0-B976-3FE60A4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0" y="335255"/>
            <a:ext cx="1107268" cy="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3E97"/>
      </a:accent1>
      <a:accent2>
        <a:srgbClr val="C00000"/>
      </a:accent2>
      <a:accent3>
        <a:srgbClr val="053E97"/>
      </a:accent3>
      <a:accent4>
        <a:srgbClr val="FF0000"/>
      </a:accent4>
      <a:accent5>
        <a:srgbClr val="053E97"/>
      </a:accent5>
      <a:accent6>
        <a:srgbClr val="317FF8"/>
      </a:accent6>
      <a:hlink>
        <a:srgbClr val="0563C1"/>
      </a:hlink>
      <a:folHlink>
        <a:srgbClr val="ED7D3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53E97"/>
    </a:accent1>
    <a:accent2>
      <a:srgbClr val="C00000"/>
    </a:accent2>
    <a:accent3>
      <a:srgbClr val="053E97"/>
    </a:accent3>
    <a:accent4>
      <a:srgbClr val="FF0000"/>
    </a:accent4>
    <a:accent5>
      <a:srgbClr val="053E97"/>
    </a:accent5>
    <a:accent6>
      <a:srgbClr val="317FF8"/>
    </a:accent6>
    <a:hlink>
      <a:srgbClr val="0563C1"/>
    </a:hlink>
    <a:folHlink>
      <a:srgbClr val="ED7D3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11231</TotalTime>
  <Words>1229</Words>
  <Application>Microsoft Office PowerPoint</Application>
  <PresentationFormat>Widescreen</PresentationFormat>
  <Paragraphs>411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Arial Rounded MT Bold</vt:lpstr>
      <vt:lpstr>Calibri</vt:lpstr>
      <vt:lpstr>Calibri (Body)</vt:lpstr>
      <vt:lpstr>Figtree</vt:lpstr>
      <vt:lpstr>Google Sans</vt:lpstr>
      <vt:lpstr>Helvetica Neue Medium</vt:lpstr>
      <vt:lpstr>Montserrat</vt:lpstr>
      <vt:lpstr>Montserrat Light</vt:lpstr>
      <vt:lpstr>Raleway</vt:lpstr>
      <vt:lpstr>Silom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 1 UNIVERSITY STUDENT CATEGORY</dc:title>
  <dc:subject/>
  <dc:creator>Khoi Pham</dc:creator>
  <cp:keywords/>
  <dc:description/>
  <cp:lastModifiedBy>Admin</cp:lastModifiedBy>
  <cp:revision>237</cp:revision>
  <cp:lastPrinted>2025-06-26T16:25:43Z</cp:lastPrinted>
  <dcterms:created xsi:type="dcterms:W3CDTF">2024-07-02T03:16:57Z</dcterms:created>
  <dcterms:modified xsi:type="dcterms:W3CDTF">2025-07-29T16:44:10Z</dcterms:modified>
  <cp:category/>
</cp:coreProperties>
</file>